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1" r:id="rId4"/>
    <p:sldId id="263" r:id="rId5"/>
    <p:sldId id="257" r:id="rId6"/>
    <p:sldId id="259" r:id="rId7"/>
    <p:sldId id="274" r:id="rId8"/>
    <p:sldId id="286" r:id="rId9"/>
    <p:sldId id="260" r:id="rId10"/>
    <p:sldId id="282" r:id="rId11"/>
    <p:sldId id="264" r:id="rId12"/>
    <p:sldId id="283" r:id="rId13"/>
    <p:sldId id="285" r:id="rId14"/>
    <p:sldId id="284" r:id="rId15"/>
  </p:sldIdLst>
  <p:sldSz cx="9144000" cy="6858000" type="screen4x3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2F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09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df>
</file>

<file path=ppt/media/image12.png>
</file>

<file path=ppt/media/image13.jpeg>
</file>

<file path=ppt/media/image14.png>
</file>

<file path=ppt/media/image15.png>
</file>

<file path=ppt/media/image16.pdf>
</file>

<file path=ppt/media/image16.png>
</file>

<file path=ppt/media/image17.png>
</file>

<file path=ppt/media/image18.pdf>
</file>

<file path=ppt/media/image2.pdf>
</file>

<file path=ppt/media/image2.png>
</file>

<file path=ppt/media/image20.pdf>
</file>

<file path=ppt/media/image22.pdf>
</file>

<file path=ppt/media/image3.pdf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9A6CD-B3D1-2947-8969-0187CE2C038B}" type="datetimeFigureOut">
              <a:rPr lang="en-US" smtClean="0"/>
              <a:pPr/>
              <a:t>8/2/2017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D562A-78B2-5047-8B66-E46567E1110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d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youtube.com/watch?v=hQwtcnYK9JM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d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8.pd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d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22.pd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pd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://www.youtube.com/watch?v=bPXJsQjUTm0&amp;feature=relate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d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360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11"/>
            <a:ext cx="9144000" cy="68297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346200" y="5624689"/>
            <a:ext cx="7797800" cy="1219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11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hlinkClick r:id="rId5"/>
              </a:rPr>
              <a:t>http://www.youtube.com/watch?v=hQwtcnYK9JM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3937"/>
          <a:stretch>
            <a:fillRect/>
          </a:stretch>
        </p:blipFill>
        <p:spPr>
          <a:xfrm>
            <a:off x="5955622" y="3328412"/>
            <a:ext cx="2933700" cy="3325726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3"/>
          <a:stretch/>
        </p:blipFill>
        <p:spPr bwMode="auto">
          <a:xfrm>
            <a:off x="0" y="447674"/>
            <a:ext cx="5153024" cy="6403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7463"/>
            <a:ext cx="8229600" cy="639762"/>
          </a:xfrm>
        </p:spPr>
        <p:txBody>
          <a:bodyPr>
            <a:noAutofit/>
          </a:bodyPr>
          <a:lstStyle/>
          <a:p>
            <a:r>
              <a:rPr lang="en-GB" sz="3200" dirty="0" smtClean="0"/>
              <a:t>Complete the OS map contour activity sheet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665162"/>
            <a:ext cx="4114799" cy="250983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2400" b="1" dirty="0" smtClean="0"/>
              <a:t>In pairs</a:t>
            </a:r>
            <a:r>
              <a:rPr lang="en-GB" sz="2400" dirty="0" smtClean="0"/>
              <a:t>…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r>
              <a:rPr lang="en-GB" sz="2400" dirty="0" smtClean="0"/>
              <a:t>Use an OS map to quiz classmates on the heights of places on that map.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r>
              <a:rPr lang="en-GB" sz="2400" dirty="0" smtClean="0"/>
              <a:t>Give them the 6 figure grid reference to find the place you are referring to.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5746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4138"/>
            <a:ext cx="8229600" cy="788987"/>
          </a:xfrm>
        </p:spPr>
        <p:txBody>
          <a:bodyPr/>
          <a:lstStyle/>
          <a:p>
            <a:r>
              <a:rPr lang="en-US" dirty="0" smtClean="0"/>
              <a:t>THE HOT SEAT!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45" y="1060450"/>
            <a:ext cx="8624177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I need a brave volunteer!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 smtClean="0"/>
              <a:t>Its about to get hot like a warm butter-beer in here!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3937"/>
          <a:stretch>
            <a:fillRect/>
          </a:stretch>
        </p:blipFill>
        <p:spPr>
          <a:xfrm>
            <a:off x="5955622" y="3370912"/>
            <a:ext cx="2933700" cy="3325726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199" y="3370913"/>
            <a:ext cx="5749925" cy="33257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While our volunteer</a:t>
            </a:r>
            <a:r>
              <a:rPr kumimoji="0" lang="en-GB" sz="2400" b="1" i="0" u="none" strike="noStrike" kern="120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steps outside the room…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GB" sz="2400" b="1" baseline="0" dirty="0" smtClean="0"/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AutoNum type="arabicPeriod"/>
              <a:tabLst/>
              <a:defRPr/>
            </a:pPr>
            <a:r>
              <a:rPr lang="en-GB" sz="2400" dirty="0" smtClean="0"/>
              <a:t>As a class, come up with some key terms from today’s lesson. DO NOT reveal them to our volunteer.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AutoNum type="arabicPeriod"/>
              <a:tabLst/>
              <a:defRPr/>
            </a:pPr>
            <a:endParaRPr lang="en-GB" sz="2400" dirty="0" smtClean="0"/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AutoNum type="arabicPeriod"/>
              <a:tabLst/>
              <a:defRPr/>
            </a:pPr>
            <a:r>
              <a:rPr lang="en-GB" sz="2400" dirty="0" smtClean="0"/>
              <a:t>When our volunteer returns, we shall try to describe those words him/her. </a:t>
            </a:r>
            <a:endParaRPr kumimoji="0" lang="en-GB" sz="240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186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zombiehq.com/joomla/templates/beez/post-it-note-png-48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6" t="4150" r="11082" b="4688"/>
          <a:stretch>
            <a:fillRect/>
          </a:stretch>
        </p:blipFill>
        <p:spPr bwMode="auto">
          <a:xfrm>
            <a:off x="1033463" y="44450"/>
            <a:ext cx="7348537" cy="669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 rot="21325301">
            <a:off x="1511300" y="422275"/>
            <a:ext cx="5905500" cy="1143000"/>
          </a:xfrm>
        </p:spPr>
        <p:txBody>
          <a:bodyPr/>
          <a:lstStyle/>
          <a:p>
            <a:r>
              <a:rPr lang="en-GB" dirty="0" smtClean="0">
                <a:latin typeface="Comic Sans MS" pitchFamily="66" charset="0"/>
              </a:rPr>
              <a:t>On a post-it note</a:t>
            </a:r>
          </a:p>
        </p:txBody>
      </p:sp>
      <p:sp>
        <p:nvSpPr>
          <p:cNvPr id="5124" name="Content Placeholder 2"/>
          <p:cNvSpPr>
            <a:spLocks noGrp="1"/>
          </p:cNvSpPr>
          <p:nvPr>
            <p:ph idx="1"/>
          </p:nvPr>
        </p:nvSpPr>
        <p:spPr>
          <a:xfrm rot="21296150">
            <a:off x="2016125" y="1433513"/>
            <a:ext cx="5545138" cy="3735387"/>
          </a:xfrm>
        </p:spPr>
        <p:txBody>
          <a:bodyPr>
            <a:normAutofit/>
          </a:bodyPr>
          <a:lstStyle/>
          <a:p>
            <a:pPr marL="0" indent="0">
              <a:buFontTx/>
              <a:buNone/>
            </a:pPr>
            <a:r>
              <a:rPr lang="en-GB" sz="2400" dirty="0" smtClean="0">
                <a:latin typeface="Comic Sans MS" pitchFamily="66" charset="0"/>
              </a:rPr>
              <a:t>Write…</a:t>
            </a:r>
          </a:p>
          <a:p>
            <a:pPr marL="0" indent="0">
              <a:buFontTx/>
              <a:buNone/>
            </a:pPr>
            <a:endParaRPr lang="en-GB" sz="2400" dirty="0" smtClean="0">
              <a:latin typeface="Comic Sans MS" pitchFamily="66" charset="0"/>
            </a:endParaRPr>
          </a:p>
          <a:p>
            <a:pPr marL="0" indent="0">
              <a:buFontTx/>
              <a:buNone/>
            </a:pPr>
            <a:r>
              <a:rPr lang="en-GB" sz="2400" dirty="0" smtClean="0">
                <a:latin typeface="Comic Sans MS" pitchFamily="66" charset="0"/>
              </a:rPr>
              <a:t>1 thing that you already knew</a:t>
            </a:r>
          </a:p>
          <a:p>
            <a:pPr marL="0" indent="0">
              <a:buFontTx/>
              <a:buNone/>
            </a:pPr>
            <a:endParaRPr lang="en-GB" sz="2400" dirty="0" smtClean="0">
              <a:latin typeface="Comic Sans MS" pitchFamily="66" charset="0"/>
            </a:endParaRPr>
          </a:p>
          <a:p>
            <a:pPr marL="0" indent="0">
              <a:buFontTx/>
              <a:buNone/>
            </a:pPr>
            <a:r>
              <a:rPr lang="en-GB" sz="2400" dirty="0" smtClean="0">
                <a:latin typeface="Comic Sans MS" pitchFamily="66" charset="0"/>
              </a:rPr>
              <a:t>1 thing that you have learnt today</a:t>
            </a:r>
          </a:p>
          <a:p>
            <a:pPr marL="0" indent="0">
              <a:buFontTx/>
              <a:buNone/>
            </a:pPr>
            <a:endParaRPr lang="en-GB" sz="2400" dirty="0" smtClean="0">
              <a:latin typeface="Comic Sans MS" pitchFamily="66" charset="0"/>
            </a:endParaRPr>
          </a:p>
          <a:p>
            <a:pPr marL="0" indent="0">
              <a:buFontTx/>
              <a:buNone/>
            </a:pPr>
            <a:r>
              <a:rPr lang="en-GB" sz="2400" dirty="0" smtClean="0">
                <a:latin typeface="Comic Sans MS" pitchFamily="66" charset="0"/>
              </a:rPr>
              <a:t>1 thing that you would like to find out</a:t>
            </a:r>
          </a:p>
        </p:txBody>
      </p:sp>
    </p:spTree>
    <p:extLst>
      <p:ext uri="{BB962C8B-B14F-4D97-AF65-F5344CB8AC3E}">
        <p14:creationId xmlns:p14="http://schemas.microsoft.com/office/powerpoint/2010/main" val="87350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 rot="5400000">
            <a:off x="3371303" y="1085305"/>
            <a:ext cx="6858001" cy="46873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 rot="5400000">
            <a:off x="-736574" y="1238250"/>
            <a:ext cx="6074713" cy="43116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 rot="5400000">
            <a:off x="3763145" y="1248193"/>
            <a:ext cx="6037113" cy="453409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4"/>
              <a:srcRect b="17592"/>
              <a:stretch>
                <a:fillRect/>
              </a:stretch>
            </p:blipFill>
          </mc:Choice>
          <mc:Fallback>
            <p:blipFill>
              <a:blip r:embed="rId5"/>
              <a:srcRect b="17592"/>
              <a:stretch>
                <a:fillRect/>
              </a:stretch>
            </p:blipFill>
          </mc:Fallback>
        </mc:AlternateContent>
        <p:spPr>
          <a:xfrm rot="5400000">
            <a:off x="-742082" y="1222891"/>
            <a:ext cx="6037112" cy="45847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None/>
            </a:pPr>
            <a:r>
              <a:rPr lang="en-US" b="1" dirty="0" smtClean="0"/>
              <a:t>Must:</a:t>
            </a:r>
          </a:p>
          <a:p>
            <a:pPr>
              <a:buNone/>
            </a:pPr>
            <a:r>
              <a:rPr lang="en-US" dirty="0" smtClean="0"/>
              <a:t>Be able to </a:t>
            </a:r>
            <a:r>
              <a:rPr lang="en-US" b="1" u="sng" dirty="0" smtClean="0"/>
              <a:t>describe </a:t>
            </a:r>
            <a:r>
              <a:rPr lang="en-US" dirty="0" smtClean="0"/>
              <a:t>how 6 figure grid references are used to pinpoint locations on maps.</a:t>
            </a:r>
          </a:p>
          <a:p>
            <a:pPr>
              <a:buNone/>
            </a:pPr>
            <a:r>
              <a:rPr lang="en-US" b="1" dirty="0" smtClean="0"/>
              <a:t>Should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Be able to </a:t>
            </a:r>
            <a:r>
              <a:rPr lang="en-US" b="1" u="sng" dirty="0" smtClean="0"/>
              <a:t>interpret</a:t>
            </a:r>
            <a:r>
              <a:rPr lang="en-US" dirty="0" smtClean="0"/>
              <a:t> contours lines height and relief</a:t>
            </a:r>
          </a:p>
          <a:p>
            <a:pPr>
              <a:buNone/>
            </a:pPr>
            <a:r>
              <a:rPr lang="en-US" b="1" dirty="0" smtClean="0"/>
              <a:t>Could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Be able to </a:t>
            </a:r>
            <a:r>
              <a:rPr lang="en-US" b="1" u="sng" dirty="0" smtClean="0"/>
              <a:t>create </a:t>
            </a:r>
            <a:r>
              <a:rPr lang="en-US" dirty="0" smtClean="0"/>
              <a:t>an accurate cross section from contours on a map </a:t>
            </a:r>
            <a:endParaRPr lang="en-GB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57200" y="266700"/>
            <a:ext cx="8255000" cy="116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ogwarts_Map_by_ggn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90" y="258445"/>
            <a:ext cx="8404109" cy="5431155"/>
          </a:xfrm>
          <a:prstGeom prst="rect">
            <a:avLst/>
          </a:prstGeom>
          <a:ln>
            <a:noFill/>
          </a:ln>
        </p:spPr>
      </p:pic>
      <p:cxnSp>
        <p:nvCxnSpPr>
          <p:cNvPr id="35" name="Straight Connector 34"/>
          <p:cNvCxnSpPr/>
          <p:nvPr/>
        </p:nvCxnSpPr>
        <p:spPr>
          <a:xfrm rot="5400000">
            <a:off x="-1570354" y="2971798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5400000">
            <a:off x="-553560" y="2971797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5400000">
            <a:off x="511651" y="2971797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5400000">
            <a:off x="1592740" y="2971798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5400000">
            <a:off x="2646046" y="2984498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>
            <a:off x="3662840" y="2984497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rot="5400000">
            <a:off x="4728051" y="2984497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rot="5400000">
            <a:off x="5809140" y="2984498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>
            <a:off x="-2573654" y="2971798"/>
            <a:ext cx="5909309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0" y="1155700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-25400" y="2209800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0" y="3225800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-25400" y="4229100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-23811" y="5232400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12700" y="220345"/>
            <a:ext cx="9144000" cy="38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177800" y="59399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168400" y="59399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2197100" y="59399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3230561" y="59272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4370389" y="59526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360989" y="59526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389689" y="59526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423150" y="59399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540749" y="5927247"/>
            <a:ext cx="54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-50005" y="5047734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45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-57150" y="4044434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46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-57150" y="3028434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47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-64295" y="2025134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48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-64295" y="1033936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49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-71440" y="30636"/>
            <a:ext cx="546100" cy="36933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50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700" dirty="0" smtClean="0"/>
              <a:t>Write the 6 figure grid references for the following places on the Hogwarts map</a:t>
            </a:r>
            <a:endParaRPr lang="en-US" sz="3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735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AutoNum type="arabicPeriod"/>
            </a:pPr>
            <a:r>
              <a:rPr lang="en-US" dirty="0" err="1" smtClean="0"/>
              <a:t>Hagrid’s</a:t>
            </a:r>
            <a:r>
              <a:rPr lang="en-US" dirty="0" smtClean="0"/>
              <a:t> hut</a:t>
            </a:r>
          </a:p>
          <a:p>
            <a:pPr marL="514350" indent="-514350">
              <a:buAutoNum type="arabicPeriod"/>
            </a:pPr>
            <a:r>
              <a:rPr lang="en-US" dirty="0" smtClean="0"/>
              <a:t>The Gatehouse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Whomping</a:t>
            </a:r>
            <a:r>
              <a:rPr lang="en-US" dirty="0" smtClean="0"/>
              <a:t> Willow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Hogsmeade</a:t>
            </a:r>
            <a:r>
              <a:rPr lang="en-US" dirty="0" smtClean="0"/>
              <a:t> Station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Eragog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The Shrieking Shack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Honeydukes</a:t>
            </a:r>
            <a:r>
              <a:rPr lang="en-US" dirty="0" smtClean="0"/>
              <a:t> sweetshop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Mervillage</a:t>
            </a: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The </a:t>
            </a:r>
            <a:r>
              <a:rPr lang="en-US" dirty="0" err="1" smtClean="0"/>
              <a:t>Quidditch</a:t>
            </a:r>
            <a:r>
              <a:rPr lang="en-US" dirty="0" smtClean="0"/>
              <a:t> pitch</a:t>
            </a:r>
          </a:p>
          <a:p>
            <a:pPr marL="514350" indent="-514350">
              <a:buAutoNum type="arabicPeriod"/>
            </a:pPr>
            <a:r>
              <a:rPr lang="en-US" dirty="0" smtClean="0"/>
              <a:t>A unicorn</a:t>
            </a:r>
          </a:p>
          <a:p>
            <a:pPr marL="514350" indent="-514350">
              <a:buNone/>
            </a:pPr>
            <a:r>
              <a:rPr lang="en-US" dirty="0" smtClean="0"/>
              <a:t>11. The place where you could enjoy a butter beer!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0200" y="5594171"/>
            <a:ext cx="4572000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buNone/>
            </a:pPr>
            <a:r>
              <a:rPr lang="en-US" b="1" i="1" dirty="0" smtClean="0"/>
              <a:t>Extension</a:t>
            </a:r>
            <a:r>
              <a:rPr lang="en-US" i="1" dirty="0" smtClean="0"/>
              <a:t>: find another location and write down its 6 figure grid reference the test your partner.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rcRect t="4190" r="4945" b="3911"/>
          <a:stretch>
            <a:fillRect/>
          </a:stretch>
        </p:blipFill>
        <p:spPr>
          <a:xfrm>
            <a:off x="6047893" y="1460500"/>
            <a:ext cx="3083407" cy="351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2959018"/>
            <a:ext cx="5867400" cy="38989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Content Placeholder 3" descr="Scan.jpg"/>
          <p:cNvPicPr>
            <a:picLocks noGrp="1" noChangeAspect="1"/>
          </p:cNvPicPr>
          <p:nvPr>
            <p:ph idx="1"/>
          </p:nvPr>
        </p:nvPicPr>
        <p:blipFill>
          <a:blip r:embed="rId3"/>
          <a:srcRect l="762" r="40"/>
          <a:stretch>
            <a:fillRect/>
          </a:stretch>
        </p:blipFill>
        <p:spPr>
          <a:xfrm>
            <a:off x="4695518" y="3860882"/>
            <a:ext cx="4448482" cy="29717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angle 4"/>
          <p:cNvSpPr/>
          <p:nvPr/>
        </p:nvSpPr>
        <p:spPr>
          <a:xfrm>
            <a:off x="0" y="6130068"/>
            <a:ext cx="51075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http://www.youtube.com/watch?v=bPXJsQjUTm0&amp;feature=related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5358" y="0"/>
            <a:ext cx="5198642" cy="38989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123518" y="355600"/>
            <a:ext cx="3622982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/>
              <a:t>1. What do you notice about the relief of the land around Hogwarts?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2101" y="1562100"/>
            <a:ext cx="34544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2. How do geographers show relief on a map?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0638"/>
            <a:ext cx="9118601" cy="550862"/>
          </a:xfrm>
        </p:spPr>
        <p:txBody>
          <a:bodyPr>
            <a:noAutofit/>
          </a:bodyPr>
          <a:lstStyle/>
          <a:p>
            <a:r>
              <a:rPr lang="en-US" sz="2600" b="1" dirty="0" smtClean="0"/>
              <a:t>Contour Lines </a:t>
            </a:r>
            <a:r>
              <a:rPr lang="en-US" sz="2600" dirty="0" smtClean="0"/>
              <a:t>– Lines on a map that join places of the same height</a:t>
            </a:r>
            <a:endParaRPr lang="en-US" sz="2600" dirty="0"/>
          </a:p>
        </p:txBody>
      </p:sp>
      <p:pic>
        <p:nvPicPr>
          <p:cNvPr id="4" name="Content Placeholder 3" descr="Scan.jpeg"/>
          <p:cNvPicPr>
            <a:picLocks noGrp="1" noChangeAspect="1"/>
          </p:cNvPicPr>
          <p:nvPr>
            <p:ph idx="1"/>
          </p:nvPr>
        </p:nvPicPr>
        <p:blipFill>
          <a:blip r:embed="rId2"/>
          <a:srcRect l="-1964" t="29463" r="-338"/>
          <a:stretch>
            <a:fillRect/>
          </a:stretch>
        </p:blipFill>
        <p:spPr>
          <a:xfrm>
            <a:off x="1536486" y="571500"/>
            <a:ext cx="7582114" cy="6286500"/>
          </a:xfrm>
        </p:spPr>
      </p:pic>
      <p:sp>
        <p:nvSpPr>
          <p:cNvPr id="6" name="TextBox 5"/>
          <p:cNvSpPr txBox="1"/>
          <p:nvPr/>
        </p:nvSpPr>
        <p:spPr>
          <a:xfrm>
            <a:off x="12699" y="1550432"/>
            <a:ext cx="1638300" cy="7386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400" dirty="0" smtClean="0"/>
              <a:t>They show the </a:t>
            </a:r>
            <a:r>
              <a:rPr lang="en-US" sz="1400" b="1" dirty="0" smtClean="0"/>
              <a:t>height </a:t>
            </a:r>
            <a:r>
              <a:rPr lang="en-US" sz="1400" dirty="0" smtClean="0"/>
              <a:t>and </a:t>
            </a:r>
            <a:r>
              <a:rPr lang="en-US" sz="1400" b="1" dirty="0" smtClean="0"/>
              <a:t>relief </a:t>
            </a:r>
            <a:r>
              <a:rPr lang="en-US" sz="1400" dirty="0" smtClean="0"/>
              <a:t>(</a:t>
            </a:r>
            <a:r>
              <a:rPr lang="en-US" sz="1400" b="1" dirty="0" smtClean="0"/>
              <a:t>shape</a:t>
            </a:r>
            <a:r>
              <a:rPr lang="en-US" sz="1400" dirty="0" smtClean="0"/>
              <a:t>) of land.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425700"/>
            <a:ext cx="2531199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400" dirty="0" smtClean="0"/>
              <a:t>On most OS maps the lines are drawn every 10m.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2700" y="3086100"/>
            <a:ext cx="2705100" cy="7386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400" dirty="0" smtClean="0"/>
              <a:t>Several contours together make up a pattern which show the </a:t>
            </a:r>
            <a:r>
              <a:rPr lang="en-US" sz="1400" b="1" dirty="0" smtClean="0"/>
              <a:t>steepness </a:t>
            </a:r>
            <a:r>
              <a:rPr lang="en-US" sz="1400" dirty="0" smtClean="0"/>
              <a:t>and </a:t>
            </a:r>
            <a:r>
              <a:rPr lang="en-US" sz="1400" b="1" dirty="0" smtClean="0"/>
              <a:t>shape </a:t>
            </a:r>
            <a:r>
              <a:rPr lang="en-US" sz="1400" dirty="0" smtClean="0"/>
              <a:t>of the land.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2699" y="3962400"/>
            <a:ext cx="2531199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400" dirty="0" smtClean="0"/>
              <a:t>The contours have been drawn on the main sketch for you.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2701" y="4632980"/>
            <a:ext cx="1638298" cy="10772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200" b="1" u="sng" dirty="0" smtClean="0"/>
              <a:t>Remember</a:t>
            </a:r>
            <a:r>
              <a:rPr lang="en-US" sz="1400" b="1" dirty="0" smtClean="0"/>
              <a:t> </a:t>
            </a:r>
            <a:r>
              <a:rPr lang="en-US" sz="1400" dirty="0" smtClean="0"/>
              <a:t>the </a:t>
            </a:r>
            <a:r>
              <a:rPr lang="en-US" sz="1400" b="1" dirty="0" smtClean="0"/>
              <a:t>closer </a:t>
            </a:r>
            <a:r>
              <a:rPr lang="en-US" sz="1400" dirty="0" smtClean="0"/>
              <a:t>the </a:t>
            </a:r>
            <a:r>
              <a:rPr lang="en-US" sz="1400" b="1" dirty="0" smtClean="0"/>
              <a:t>contour lines</a:t>
            </a:r>
            <a:r>
              <a:rPr lang="en-US" sz="1400" dirty="0" smtClean="0"/>
              <a:t>, the </a:t>
            </a:r>
            <a:r>
              <a:rPr lang="en-US" sz="1400" b="1" dirty="0" smtClean="0"/>
              <a:t>steeper </a:t>
            </a:r>
            <a:r>
              <a:rPr lang="en-US" sz="1400" dirty="0" smtClean="0"/>
              <a:t>the </a:t>
            </a:r>
            <a:r>
              <a:rPr lang="en-US" sz="1400" b="1" dirty="0" smtClean="0"/>
              <a:t>slope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contour PUZZL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79800" y="338138"/>
            <a:ext cx="5334000" cy="6015436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55600" y="338138"/>
            <a:ext cx="31242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1. Match </a:t>
            </a:r>
            <a:r>
              <a:rPr lang="en-US" sz="2600" dirty="0" smtClean="0"/>
              <a:t>the </a:t>
            </a:r>
            <a:r>
              <a:rPr lang="en-US" sz="2600" b="1" dirty="0" smtClean="0"/>
              <a:t>contours </a:t>
            </a:r>
            <a:r>
              <a:rPr lang="en-US" sz="2600" dirty="0" smtClean="0"/>
              <a:t>with the corresponding </a:t>
            </a:r>
            <a:r>
              <a:rPr lang="en-US" sz="2600" b="1" dirty="0" smtClean="0"/>
              <a:t>landscape.</a:t>
            </a:r>
          </a:p>
          <a:p>
            <a:endParaRPr lang="en-US" sz="2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90500" y="5707243"/>
            <a:ext cx="3467100" cy="9233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b="1" i="1" dirty="0" smtClean="0"/>
              <a:t>Extension</a:t>
            </a:r>
            <a:r>
              <a:rPr lang="en-US" i="1" dirty="0" smtClean="0"/>
              <a:t>: Try to draw your own landscape profile and the contours that represent it.</a:t>
            </a:r>
            <a:endParaRPr lang="en-US" i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rcRect t="3937"/>
          <a:stretch>
            <a:fillRect/>
          </a:stretch>
        </p:blipFill>
        <p:spPr>
          <a:xfrm>
            <a:off x="190501" y="2089049"/>
            <a:ext cx="2933700" cy="3325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ogwarts_Map_by_ggn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4"/>
            <a:ext cx="9143999" cy="5909309"/>
          </a:xfrm>
          <a:prstGeom prst="rect">
            <a:avLst/>
          </a:prstGeom>
          <a:ln>
            <a:noFill/>
          </a:ln>
        </p:spPr>
      </p:pic>
      <p:sp>
        <p:nvSpPr>
          <p:cNvPr id="9" name="Freeform 8"/>
          <p:cNvSpPr/>
          <p:nvPr/>
        </p:nvSpPr>
        <p:spPr>
          <a:xfrm>
            <a:off x="152400" y="78317"/>
            <a:ext cx="1530350" cy="5001683"/>
          </a:xfrm>
          <a:custGeom>
            <a:avLst/>
            <a:gdLst>
              <a:gd name="connsiteX0" fmla="*/ 558800 w 1530350"/>
              <a:gd name="connsiteY0" fmla="*/ 213783 h 5001683"/>
              <a:gd name="connsiteX1" fmla="*/ 850900 w 1530350"/>
              <a:gd name="connsiteY1" fmla="*/ 1204383 h 5001683"/>
              <a:gd name="connsiteX2" fmla="*/ 482600 w 1530350"/>
              <a:gd name="connsiteY2" fmla="*/ 1826683 h 5001683"/>
              <a:gd name="connsiteX3" fmla="*/ 63500 w 1530350"/>
              <a:gd name="connsiteY3" fmla="*/ 2360083 h 5001683"/>
              <a:gd name="connsiteX4" fmla="*/ 101600 w 1530350"/>
              <a:gd name="connsiteY4" fmla="*/ 3007783 h 5001683"/>
              <a:gd name="connsiteX5" fmla="*/ 393700 w 1530350"/>
              <a:gd name="connsiteY5" fmla="*/ 2956983 h 5001683"/>
              <a:gd name="connsiteX6" fmla="*/ 736600 w 1530350"/>
              <a:gd name="connsiteY6" fmla="*/ 2220383 h 5001683"/>
              <a:gd name="connsiteX7" fmla="*/ 977900 w 1530350"/>
              <a:gd name="connsiteY7" fmla="*/ 2093383 h 5001683"/>
              <a:gd name="connsiteX8" fmla="*/ 749300 w 1530350"/>
              <a:gd name="connsiteY8" fmla="*/ 2550583 h 5001683"/>
              <a:gd name="connsiteX9" fmla="*/ 508000 w 1530350"/>
              <a:gd name="connsiteY9" fmla="*/ 3287183 h 5001683"/>
              <a:gd name="connsiteX10" fmla="*/ 546100 w 1530350"/>
              <a:gd name="connsiteY10" fmla="*/ 3528483 h 5001683"/>
              <a:gd name="connsiteX11" fmla="*/ 444500 w 1530350"/>
              <a:gd name="connsiteY11" fmla="*/ 3769783 h 5001683"/>
              <a:gd name="connsiteX12" fmla="*/ 330200 w 1530350"/>
              <a:gd name="connsiteY12" fmla="*/ 4049183 h 5001683"/>
              <a:gd name="connsiteX13" fmla="*/ 241300 w 1530350"/>
              <a:gd name="connsiteY13" fmla="*/ 4353983 h 5001683"/>
              <a:gd name="connsiteX14" fmla="*/ 508000 w 1530350"/>
              <a:gd name="connsiteY14" fmla="*/ 4709583 h 5001683"/>
              <a:gd name="connsiteX15" fmla="*/ 673100 w 1530350"/>
              <a:gd name="connsiteY15" fmla="*/ 4950883 h 5001683"/>
              <a:gd name="connsiteX16" fmla="*/ 1079500 w 1530350"/>
              <a:gd name="connsiteY16" fmla="*/ 4950883 h 5001683"/>
              <a:gd name="connsiteX17" fmla="*/ 1206500 w 1530350"/>
              <a:gd name="connsiteY17" fmla="*/ 4646083 h 5001683"/>
              <a:gd name="connsiteX18" fmla="*/ 1397000 w 1530350"/>
              <a:gd name="connsiteY18" fmla="*/ 3998383 h 5001683"/>
              <a:gd name="connsiteX19" fmla="*/ 1460500 w 1530350"/>
              <a:gd name="connsiteY19" fmla="*/ 3566583 h 5001683"/>
              <a:gd name="connsiteX20" fmla="*/ 1397000 w 1530350"/>
              <a:gd name="connsiteY20" fmla="*/ 3083983 h 5001683"/>
              <a:gd name="connsiteX21" fmla="*/ 1397000 w 1530350"/>
              <a:gd name="connsiteY21" fmla="*/ 2779183 h 5001683"/>
              <a:gd name="connsiteX22" fmla="*/ 1308100 w 1530350"/>
              <a:gd name="connsiteY22" fmla="*/ 2309283 h 5001683"/>
              <a:gd name="connsiteX23" fmla="*/ 1346200 w 1530350"/>
              <a:gd name="connsiteY23" fmla="*/ 1813983 h 5001683"/>
              <a:gd name="connsiteX24" fmla="*/ 1511300 w 1530350"/>
              <a:gd name="connsiteY24" fmla="*/ 1217083 h 5001683"/>
              <a:gd name="connsiteX25" fmla="*/ 1460500 w 1530350"/>
              <a:gd name="connsiteY25" fmla="*/ 772583 h 5001683"/>
              <a:gd name="connsiteX26" fmla="*/ 1155700 w 1530350"/>
              <a:gd name="connsiteY26" fmla="*/ 112183 h 5001683"/>
              <a:gd name="connsiteX27" fmla="*/ 520700 w 1530350"/>
              <a:gd name="connsiteY27" fmla="*/ 99483 h 5001683"/>
              <a:gd name="connsiteX28" fmla="*/ 558800 w 1530350"/>
              <a:gd name="connsiteY28" fmla="*/ 213783 h 500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530350" h="5001683">
                <a:moveTo>
                  <a:pt x="558800" y="213783"/>
                </a:moveTo>
                <a:cubicBezTo>
                  <a:pt x="613833" y="397933"/>
                  <a:pt x="863600" y="935566"/>
                  <a:pt x="850900" y="1204383"/>
                </a:cubicBezTo>
                <a:cubicBezTo>
                  <a:pt x="838200" y="1473200"/>
                  <a:pt x="613833" y="1634066"/>
                  <a:pt x="482600" y="1826683"/>
                </a:cubicBezTo>
                <a:cubicBezTo>
                  <a:pt x="351367" y="2019300"/>
                  <a:pt x="127000" y="2163233"/>
                  <a:pt x="63500" y="2360083"/>
                </a:cubicBezTo>
                <a:cubicBezTo>
                  <a:pt x="0" y="2556933"/>
                  <a:pt x="46567" y="2908300"/>
                  <a:pt x="101600" y="3007783"/>
                </a:cubicBezTo>
                <a:cubicBezTo>
                  <a:pt x="156633" y="3107266"/>
                  <a:pt x="287867" y="3088216"/>
                  <a:pt x="393700" y="2956983"/>
                </a:cubicBezTo>
                <a:cubicBezTo>
                  <a:pt x="499533" y="2825750"/>
                  <a:pt x="639233" y="2364316"/>
                  <a:pt x="736600" y="2220383"/>
                </a:cubicBezTo>
                <a:cubicBezTo>
                  <a:pt x="833967" y="2076450"/>
                  <a:pt x="975783" y="2038350"/>
                  <a:pt x="977900" y="2093383"/>
                </a:cubicBezTo>
                <a:cubicBezTo>
                  <a:pt x="980017" y="2148416"/>
                  <a:pt x="827617" y="2351616"/>
                  <a:pt x="749300" y="2550583"/>
                </a:cubicBezTo>
                <a:cubicBezTo>
                  <a:pt x="670983" y="2749550"/>
                  <a:pt x="541867" y="3124200"/>
                  <a:pt x="508000" y="3287183"/>
                </a:cubicBezTo>
                <a:cubicBezTo>
                  <a:pt x="474133" y="3450166"/>
                  <a:pt x="556683" y="3448050"/>
                  <a:pt x="546100" y="3528483"/>
                </a:cubicBezTo>
                <a:cubicBezTo>
                  <a:pt x="535517" y="3608916"/>
                  <a:pt x="480483" y="3683000"/>
                  <a:pt x="444500" y="3769783"/>
                </a:cubicBezTo>
                <a:cubicBezTo>
                  <a:pt x="408517" y="3856566"/>
                  <a:pt x="364067" y="3951816"/>
                  <a:pt x="330200" y="4049183"/>
                </a:cubicBezTo>
                <a:cubicBezTo>
                  <a:pt x="296333" y="4146550"/>
                  <a:pt x="211667" y="4243916"/>
                  <a:pt x="241300" y="4353983"/>
                </a:cubicBezTo>
                <a:cubicBezTo>
                  <a:pt x="270933" y="4464050"/>
                  <a:pt x="436033" y="4610100"/>
                  <a:pt x="508000" y="4709583"/>
                </a:cubicBezTo>
                <a:cubicBezTo>
                  <a:pt x="579967" y="4809066"/>
                  <a:pt x="577850" y="4910666"/>
                  <a:pt x="673100" y="4950883"/>
                </a:cubicBezTo>
                <a:cubicBezTo>
                  <a:pt x="768350" y="4991100"/>
                  <a:pt x="990600" y="5001683"/>
                  <a:pt x="1079500" y="4950883"/>
                </a:cubicBezTo>
                <a:cubicBezTo>
                  <a:pt x="1168400" y="4900083"/>
                  <a:pt x="1153583" y="4804833"/>
                  <a:pt x="1206500" y="4646083"/>
                </a:cubicBezTo>
                <a:cubicBezTo>
                  <a:pt x="1259417" y="4487333"/>
                  <a:pt x="1354667" y="4178300"/>
                  <a:pt x="1397000" y="3998383"/>
                </a:cubicBezTo>
                <a:cubicBezTo>
                  <a:pt x="1439333" y="3818466"/>
                  <a:pt x="1460500" y="3718983"/>
                  <a:pt x="1460500" y="3566583"/>
                </a:cubicBezTo>
                <a:cubicBezTo>
                  <a:pt x="1460500" y="3414183"/>
                  <a:pt x="1407583" y="3215216"/>
                  <a:pt x="1397000" y="3083983"/>
                </a:cubicBezTo>
                <a:cubicBezTo>
                  <a:pt x="1386417" y="2952750"/>
                  <a:pt x="1411817" y="2908300"/>
                  <a:pt x="1397000" y="2779183"/>
                </a:cubicBezTo>
                <a:cubicBezTo>
                  <a:pt x="1382183" y="2650066"/>
                  <a:pt x="1316567" y="2470150"/>
                  <a:pt x="1308100" y="2309283"/>
                </a:cubicBezTo>
                <a:cubicBezTo>
                  <a:pt x="1299633" y="2148416"/>
                  <a:pt x="1312333" y="1996016"/>
                  <a:pt x="1346200" y="1813983"/>
                </a:cubicBezTo>
                <a:cubicBezTo>
                  <a:pt x="1380067" y="1631950"/>
                  <a:pt x="1492250" y="1390650"/>
                  <a:pt x="1511300" y="1217083"/>
                </a:cubicBezTo>
                <a:cubicBezTo>
                  <a:pt x="1530350" y="1043516"/>
                  <a:pt x="1519767" y="956733"/>
                  <a:pt x="1460500" y="772583"/>
                </a:cubicBezTo>
                <a:cubicBezTo>
                  <a:pt x="1401233" y="588433"/>
                  <a:pt x="1312333" y="224366"/>
                  <a:pt x="1155700" y="112183"/>
                </a:cubicBezTo>
                <a:cubicBezTo>
                  <a:pt x="999067" y="0"/>
                  <a:pt x="618067" y="78316"/>
                  <a:pt x="520700" y="99483"/>
                </a:cubicBezTo>
                <a:cubicBezTo>
                  <a:pt x="423333" y="120650"/>
                  <a:pt x="503767" y="29633"/>
                  <a:pt x="558800" y="213783"/>
                </a:cubicBezTo>
                <a:close/>
              </a:path>
            </a:pathLst>
          </a:custGeom>
          <a:noFill/>
          <a:ln w="25400">
            <a:solidFill>
              <a:srgbClr val="652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241300" y="190500"/>
            <a:ext cx="565150" cy="1816100"/>
          </a:xfrm>
          <a:custGeom>
            <a:avLst/>
            <a:gdLst>
              <a:gd name="connsiteX0" fmla="*/ 190500 w 565150"/>
              <a:gd name="connsiteY0" fmla="*/ 0 h 1816100"/>
              <a:gd name="connsiteX1" fmla="*/ 533400 w 565150"/>
              <a:gd name="connsiteY1" fmla="*/ 939800 h 1816100"/>
              <a:gd name="connsiteX2" fmla="*/ 0 w 565150"/>
              <a:gd name="connsiteY2" fmla="*/ 1816100 h 181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5150" h="1816100">
                <a:moveTo>
                  <a:pt x="190500" y="0"/>
                </a:moveTo>
                <a:cubicBezTo>
                  <a:pt x="377825" y="318558"/>
                  <a:pt x="565150" y="637117"/>
                  <a:pt x="533400" y="939800"/>
                </a:cubicBezTo>
                <a:cubicBezTo>
                  <a:pt x="501650" y="1242483"/>
                  <a:pt x="0" y="1816100"/>
                  <a:pt x="0" y="1816100"/>
                </a:cubicBezTo>
              </a:path>
            </a:pathLst>
          </a:custGeom>
          <a:ln w="254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28600" y="381000"/>
            <a:ext cx="296333" cy="1130300"/>
          </a:xfrm>
          <a:custGeom>
            <a:avLst/>
            <a:gdLst>
              <a:gd name="connsiteX0" fmla="*/ 12700 w 296333"/>
              <a:gd name="connsiteY0" fmla="*/ 0 h 1130300"/>
              <a:gd name="connsiteX1" fmla="*/ 254000 w 296333"/>
              <a:gd name="connsiteY1" fmla="*/ 520700 h 1130300"/>
              <a:gd name="connsiteX2" fmla="*/ 254000 w 296333"/>
              <a:gd name="connsiteY2" fmla="*/ 838200 h 1130300"/>
              <a:gd name="connsiteX3" fmla="*/ 0 w 296333"/>
              <a:gd name="connsiteY3" fmla="*/ 1130300 h 1130300"/>
              <a:gd name="connsiteX4" fmla="*/ 0 w 296333"/>
              <a:gd name="connsiteY4" fmla="*/ 1130300 h 113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333" h="1130300">
                <a:moveTo>
                  <a:pt x="12700" y="0"/>
                </a:moveTo>
                <a:cubicBezTo>
                  <a:pt x="113241" y="190500"/>
                  <a:pt x="213783" y="381000"/>
                  <a:pt x="254000" y="520700"/>
                </a:cubicBezTo>
                <a:cubicBezTo>
                  <a:pt x="294217" y="660400"/>
                  <a:pt x="296333" y="736600"/>
                  <a:pt x="254000" y="838200"/>
                </a:cubicBezTo>
                <a:cubicBezTo>
                  <a:pt x="211667" y="939800"/>
                  <a:pt x="0" y="1130300"/>
                  <a:pt x="0" y="1130300"/>
                </a:cubicBezTo>
                <a:lnTo>
                  <a:pt x="0" y="1130300"/>
                </a:lnTo>
              </a:path>
            </a:pathLst>
          </a:custGeom>
          <a:ln w="25400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694767" y="624417"/>
            <a:ext cx="2849033" cy="3071283"/>
          </a:xfrm>
          <a:custGeom>
            <a:avLst/>
            <a:gdLst>
              <a:gd name="connsiteX0" fmla="*/ 639233 w 2849033"/>
              <a:gd name="connsiteY0" fmla="*/ 1458383 h 3071283"/>
              <a:gd name="connsiteX1" fmla="*/ 575733 w 2849033"/>
              <a:gd name="connsiteY1" fmla="*/ 1661583 h 3071283"/>
              <a:gd name="connsiteX2" fmla="*/ 321733 w 2849033"/>
              <a:gd name="connsiteY2" fmla="*/ 1699683 h 3071283"/>
              <a:gd name="connsiteX3" fmla="*/ 334433 w 2849033"/>
              <a:gd name="connsiteY3" fmla="*/ 1839383 h 3071283"/>
              <a:gd name="connsiteX4" fmla="*/ 169333 w 2849033"/>
              <a:gd name="connsiteY4" fmla="*/ 1864783 h 3071283"/>
              <a:gd name="connsiteX5" fmla="*/ 16933 w 2849033"/>
              <a:gd name="connsiteY5" fmla="*/ 2233083 h 3071283"/>
              <a:gd name="connsiteX6" fmla="*/ 270933 w 2849033"/>
              <a:gd name="connsiteY6" fmla="*/ 2156883 h 3071283"/>
              <a:gd name="connsiteX7" fmla="*/ 334433 w 2849033"/>
              <a:gd name="connsiteY7" fmla="*/ 2271183 h 3071283"/>
              <a:gd name="connsiteX8" fmla="*/ 461433 w 2849033"/>
              <a:gd name="connsiteY8" fmla="*/ 2360083 h 3071283"/>
              <a:gd name="connsiteX9" fmla="*/ 461433 w 2849033"/>
              <a:gd name="connsiteY9" fmla="*/ 2512483 h 3071283"/>
              <a:gd name="connsiteX10" fmla="*/ 309033 w 2849033"/>
              <a:gd name="connsiteY10" fmla="*/ 2677583 h 3071283"/>
              <a:gd name="connsiteX11" fmla="*/ 461433 w 2849033"/>
              <a:gd name="connsiteY11" fmla="*/ 2931583 h 3071283"/>
              <a:gd name="connsiteX12" fmla="*/ 1223433 w 2849033"/>
              <a:gd name="connsiteY12" fmla="*/ 3020483 h 3071283"/>
              <a:gd name="connsiteX13" fmla="*/ 2366433 w 2849033"/>
              <a:gd name="connsiteY13" fmla="*/ 3007783 h 3071283"/>
              <a:gd name="connsiteX14" fmla="*/ 2595033 w 2849033"/>
              <a:gd name="connsiteY14" fmla="*/ 2639483 h 3071283"/>
              <a:gd name="connsiteX15" fmla="*/ 2785533 w 2849033"/>
              <a:gd name="connsiteY15" fmla="*/ 1509183 h 3071283"/>
              <a:gd name="connsiteX16" fmla="*/ 2683933 w 2849033"/>
              <a:gd name="connsiteY16" fmla="*/ 1064683 h 3071283"/>
              <a:gd name="connsiteX17" fmla="*/ 1794933 w 2849033"/>
              <a:gd name="connsiteY17" fmla="*/ 785283 h 3071283"/>
              <a:gd name="connsiteX18" fmla="*/ 1769533 w 2849033"/>
              <a:gd name="connsiteY18" fmla="*/ 315383 h 3071283"/>
              <a:gd name="connsiteX19" fmla="*/ 1413933 w 2849033"/>
              <a:gd name="connsiteY19" fmla="*/ 35983 h 3071283"/>
              <a:gd name="connsiteX20" fmla="*/ 905933 w 2849033"/>
              <a:gd name="connsiteY20" fmla="*/ 99483 h 3071283"/>
              <a:gd name="connsiteX21" fmla="*/ 639233 w 2849033"/>
              <a:gd name="connsiteY21" fmla="*/ 289983 h 3071283"/>
              <a:gd name="connsiteX22" fmla="*/ 486833 w 2849033"/>
              <a:gd name="connsiteY22" fmla="*/ 493183 h 3071283"/>
              <a:gd name="connsiteX23" fmla="*/ 613833 w 2849033"/>
              <a:gd name="connsiteY23" fmla="*/ 759883 h 3071283"/>
              <a:gd name="connsiteX24" fmla="*/ 588433 w 2849033"/>
              <a:gd name="connsiteY24" fmla="*/ 1013883 h 3071283"/>
              <a:gd name="connsiteX25" fmla="*/ 728133 w 2849033"/>
              <a:gd name="connsiteY25" fmla="*/ 1128183 h 3071283"/>
              <a:gd name="connsiteX26" fmla="*/ 639233 w 2849033"/>
              <a:gd name="connsiteY26" fmla="*/ 1458383 h 307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849033" h="3071283">
                <a:moveTo>
                  <a:pt x="639233" y="1458383"/>
                </a:moveTo>
                <a:cubicBezTo>
                  <a:pt x="613833" y="1547283"/>
                  <a:pt x="628650" y="1621366"/>
                  <a:pt x="575733" y="1661583"/>
                </a:cubicBezTo>
                <a:cubicBezTo>
                  <a:pt x="522816" y="1701800"/>
                  <a:pt x="361949" y="1670050"/>
                  <a:pt x="321733" y="1699683"/>
                </a:cubicBezTo>
                <a:cubicBezTo>
                  <a:pt x="281517" y="1729316"/>
                  <a:pt x="359833" y="1811866"/>
                  <a:pt x="334433" y="1839383"/>
                </a:cubicBezTo>
                <a:cubicBezTo>
                  <a:pt x="309033" y="1866900"/>
                  <a:pt x="222250" y="1799166"/>
                  <a:pt x="169333" y="1864783"/>
                </a:cubicBezTo>
                <a:cubicBezTo>
                  <a:pt x="116416" y="1930400"/>
                  <a:pt x="0" y="2184400"/>
                  <a:pt x="16933" y="2233083"/>
                </a:cubicBezTo>
                <a:cubicBezTo>
                  <a:pt x="33866" y="2281766"/>
                  <a:pt x="218016" y="2150533"/>
                  <a:pt x="270933" y="2156883"/>
                </a:cubicBezTo>
                <a:cubicBezTo>
                  <a:pt x="323850" y="2163233"/>
                  <a:pt x="302683" y="2237316"/>
                  <a:pt x="334433" y="2271183"/>
                </a:cubicBezTo>
                <a:cubicBezTo>
                  <a:pt x="366183" y="2305050"/>
                  <a:pt x="440266" y="2319866"/>
                  <a:pt x="461433" y="2360083"/>
                </a:cubicBezTo>
                <a:cubicBezTo>
                  <a:pt x="482600" y="2400300"/>
                  <a:pt x="486833" y="2459566"/>
                  <a:pt x="461433" y="2512483"/>
                </a:cubicBezTo>
                <a:cubicBezTo>
                  <a:pt x="436033" y="2565400"/>
                  <a:pt x="309033" y="2607733"/>
                  <a:pt x="309033" y="2677583"/>
                </a:cubicBezTo>
                <a:cubicBezTo>
                  <a:pt x="309033" y="2747433"/>
                  <a:pt x="309033" y="2874433"/>
                  <a:pt x="461433" y="2931583"/>
                </a:cubicBezTo>
                <a:cubicBezTo>
                  <a:pt x="613833" y="2988733"/>
                  <a:pt x="905933" y="3007783"/>
                  <a:pt x="1223433" y="3020483"/>
                </a:cubicBezTo>
                <a:cubicBezTo>
                  <a:pt x="1540933" y="3033183"/>
                  <a:pt x="2137833" y="3071283"/>
                  <a:pt x="2366433" y="3007783"/>
                </a:cubicBezTo>
                <a:cubicBezTo>
                  <a:pt x="2595033" y="2944283"/>
                  <a:pt x="2525183" y="2889250"/>
                  <a:pt x="2595033" y="2639483"/>
                </a:cubicBezTo>
                <a:cubicBezTo>
                  <a:pt x="2664883" y="2389716"/>
                  <a:pt x="2770716" y="1771650"/>
                  <a:pt x="2785533" y="1509183"/>
                </a:cubicBezTo>
                <a:cubicBezTo>
                  <a:pt x="2800350" y="1246716"/>
                  <a:pt x="2849033" y="1185333"/>
                  <a:pt x="2683933" y="1064683"/>
                </a:cubicBezTo>
                <a:cubicBezTo>
                  <a:pt x="2518833" y="944033"/>
                  <a:pt x="1947333" y="910166"/>
                  <a:pt x="1794933" y="785283"/>
                </a:cubicBezTo>
                <a:cubicBezTo>
                  <a:pt x="1642533" y="660400"/>
                  <a:pt x="1833033" y="440266"/>
                  <a:pt x="1769533" y="315383"/>
                </a:cubicBezTo>
                <a:cubicBezTo>
                  <a:pt x="1706033" y="190500"/>
                  <a:pt x="1557866" y="71966"/>
                  <a:pt x="1413933" y="35983"/>
                </a:cubicBezTo>
                <a:cubicBezTo>
                  <a:pt x="1270000" y="0"/>
                  <a:pt x="1035049" y="57150"/>
                  <a:pt x="905933" y="99483"/>
                </a:cubicBezTo>
                <a:cubicBezTo>
                  <a:pt x="776817" y="141816"/>
                  <a:pt x="709083" y="224366"/>
                  <a:pt x="639233" y="289983"/>
                </a:cubicBezTo>
                <a:cubicBezTo>
                  <a:pt x="569383" y="355600"/>
                  <a:pt x="491066" y="414866"/>
                  <a:pt x="486833" y="493183"/>
                </a:cubicBezTo>
                <a:cubicBezTo>
                  <a:pt x="482600" y="571500"/>
                  <a:pt x="596900" y="673100"/>
                  <a:pt x="613833" y="759883"/>
                </a:cubicBezTo>
                <a:cubicBezTo>
                  <a:pt x="630766" y="846666"/>
                  <a:pt x="569383" y="952500"/>
                  <a:pt x="588433" y="1013883"/>
                </a:cubicBezTo>
                <a:cubicBezTo>
                  <a:pt x="607483" y="1075266"/>
                  <a:pt x="719666" y="1049866"/>
                  <a:pt x="728133" y="1128183"/>
                </a:cubicBezTo>
                <a:cubicBezTo>
                  <a:pt x="736600" y="1206500"/>
                  <a:pt x="664633" y="1369483"/>
                  <a:pt x="639233" y="1458383"/>
                </a:cubicBezTo>
                <a:close/>
              </a:path>
            </a:pathLst>
          </a:cu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4806950" y="742950"/>
            <a:ext cx="2139950" cy="2800350"/>
          </a:xfrm>
          <a:custGeom>
            <a:avLst/>
            <a:gdLst>
              <a:gd name="connsiteX0" fmla="*/ 285750 w 2139950"/>
              <a:gd name="connsiteY0" fmla="*/ 2597150 h 2800350"/>
              <a:gd name="connsiteX1" fmla="*/ 349250 w 2139950"/>
              <a:gd name="connsiteY1" fmla="*/ 2724150 h 2800350"/>
              <a:gd name="connsiteX2" fmla="*/ 692150 w 2139950"/>
              <a:gd name="connsiteY2" fmla="*/ 2787650 h 2800350"/>
              <a:gd name="connsiteX3" fmla="*/ 1466850 w 2139950"/>
              <a:gd name="connsiteY3" fmla="*/ 2647950 h 2800350"/>
              <a:gd name="connsiteX4" fmla="*/ 1784350 w 2139950"/>
              <a:gd name="connsiteY4" fmla="*/ 2355850 h 2800350"/>
              <a:gd name="connsiteX5" fmla="*/ 2101850 w 2139950"/>
              <a:gd name="connsiteY5" fmla="*/ 1682750 h 2800350"/>
              <a:gd name="connsiteX6" fmla="*/ 2012950 w 2139950"/>
              <a:gd name="connsiteY6" fmla="*/ 1136650 h 2800350"/>
              <a:gd name="connsiteX7" fmla="*/ 1631950 w 2139950"/>
              <a:gd name="connsiteY7" fmla="*/ 806450 h 2800350"/>
              <a:gd name="connsiteX8" fmla="*/ 1530350 w 2139950"/>
              <a:gd name="connsiteY8" fmla="*/ 450850 h 2800350"/>
              <a:gd name="connsiteX9" fmla="*/ 1555750 w 2139950"/>
              <a:gd name="connsiteY9" fmla="*/ 298450 h 2800350"/>
              <a:gd name="connsiteX10" fmla="*/ 1352550 w 2139950"/>
              <a:gd name="connsiteY10" fmla="*/ 57150 h 2800350"/>
              <a:gd name="connsiteX11" fmla="*/ 1060450 w 2139950"/>
              <a:gd name="connsiteY11" fmla="*/ 31750 h 2800350"/>
              <a:gd name="connsiteX12" fmla="*/ 603250 w 2139950"/>
              <a:gd name="connsiteY12" fmla="*/ 247650 h 2800350"/>
              <a:gd name="connsiteX13" fmla="*/ 463550 w 2139950"/>
              <a:gd name="connsiteY13" fmla="*/ 361950 h 2800350"/>
              <a:gd name="connsiteX14" fmla="*/ 565150 w 2139950"/>
              <a:gd name="connsiteY14" fmla="*/ 565150 h 2800350"/>
              <a:gd name="connsiteX15" fmla="*/ 577850 w 2139950"/>
              <a:gd name="connsiteY15" fmla="*/ 831850 h 2800350"/>
              <a:gd name="connsiteX16" fmla="*/ 704850 w 2139950"/>
              <a:gd name="connsiteY16" fmla="*/ 946150 h 2800350"/>
              <a:gd name="connsiteX17" fmla="*/ 692150 w 2139950"/>
              <a:gd name="connsiteY17" fmla="*/ 1098550 h 2800350"/>
              <a:gd name="connsiteX18" fmla="*/ 603250 w 2139950"/>
              <a:gd name="connsiteY18" fmla="*/ 1454150 h 2800350"/>
              <a:gd name="connsiteX19" fmla="*/ 539750 w 2139950"/>
              <a:gd name="connsiteY19" fmla="*/ 1593850 h 2800350"/>
              <a:gd name="connsiteX20" fmla="*/ 349250 w 2139950"/>
              <a:gd name="connsiteY20" fmla="*/ 1657350 h 2800350"/>
              <a:gd name="connsiteX21" fmla="*/ 298450 w 2139950"/>
              <a:gd name="connsiteY21" fmla="*/ 1822450 h 2800350"/>
              <a:gd name="connsiteX22" fmla="*/ 95250 w 2139950"/>
              <a:gd name="connsiteY22" fmla="*/ 1822450 h 2800350"/>
              <a:gd name="connsiteX23" fmla="*/ 19050 w 2139950"/>
              <a:gd name="connsiteY23" fmla="*/ 2000250 h 2800350"/>
              <a:gd name="connsiteX24" fmla="*/ 209550 w 2139950"/>
              <a:gd name="connsiteY24" fmla="*/ 1949450 h 2800350"/>
              <a:gd name="connsiteX25" fmla="*/ 247650 w 2139950"/>
              <a:gd name="connsiteY25" fmla="*/ 2076450 h 2800350"/>
              <a:gd name="connsiteX26" fmla="*/ 374650 w 2139950"/>
              <a:gd name="connsiteY26" fmla="*/ 2127250 h 2800350"/>
              <a:gd name="connsiteX27" fmla="*/ 425450 w 2139950"/>
              <a:gd name="connsiteY27" fmla="*/ 2292350 h 2800350"/>
              <a:gd name="connsiteX28" fmla="*/ 387350 w 2139950"/>
              <a:gd name="connsiteY28" fmla="*/ 2457450 h 2800350"/>
              <a:gd name="connsiteX29" fmla="*/ 285750 w 2139950"/>
              <a:gd name="connsiteY29" fmla="*/ 2597150 h 280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139950" h="2800350">
                <a:moveTo>
                  <a:pt x="285750" y="2597150"/>
                </a:moveTo>
                <a:cubicBezTo>
                  <a:pt x="279400" y="2641600"/>
                  <a:pt x="281517" y="2692400"/>
                  <a:pt x="349250" y="2724150"/>
                </a:cubicBezTo>
                <a:cubicBezTo>
                  <a:pt x="416983" y="2755900"/>
                  <a:pt x="505883" y="2800350"/>
                  <a:pt x="692150" y="2787650"/>
                </a:cubicBezTo>
                <a:cubicBezTo>
                  <a:pt x="878417" y="2774950"/>
                  <a:pt x="1284817" y="2719917"/>
                  <a:pt x="1466850" y="2647950"/>
                </a:cubicBezTo>
                <a:cubicBezTo>
                  <a:pt x="1648883" y="2575983"/>
                  <a:pt x="1678517" y="2516717"/>
                  <a:pt x="1784350" y="2355850"/>
                </a:cubicBezTo>
                <a:cubicBezTo>
                  <a:pt x="1890183" y="2194983"/>
                  <a:pt x="2063750" y="1885950"/>
                  <a:pt x="2101850" y="1682750"/>
                </a:cubicBezTo>
                <a:cubicBezTo>
                  <a:pt x="2139950" y="1479550"/>
                  <a:pt x="2091267" y="1282700"/>
                  <a:pt x="2012950" y="1136650"/>
                </a:cubicBezTo>
                <a:cubicBezTo>
                  <a:pt x="1934633" y="990600"/>
                  <a:pt x="1712383" y="920750"/>
                  <a:pt x="1631950" y="806450"/>
                </a:cubicBezTo>
                <a:cubicBezTo>
                  <a:pt x="1551517" y="692150"/>
                  <a:pt x="1543050" y="535517"/>
                  <a:pt x="1530350" y="450850"/>
                </a:cubicBezTo>
                <a:cubicBezTo>
                  <a:pt x="1517650" y="366183"/>
                  <a:pt x="1585383" y="364067"/>
                  <a:pt x="1555750" y="298450"/>
                </a:cubicBezTo>
                <a:cubicBezTo>
                  <a:pt x="1526117" y="232833"/>
                  <a:pt x="1435100" y="101600"/>
                  <a:pt x="1352550" y="57150"/>
                </a:cubicBezTo>
                <a:cubicBezTo>
                  <a:pt x="1270000" y="12700"/>
                  <a:pt x="1185333" y="0"/>
                  <a:pt x="1060450" y="31750"/>
                </a:cubicBezTo>
                <a:cubicBezTo>
                  <a:pt x="935567" y="63500"/>
                  <a:pt x="702733" y="192617"/>
                  <a:pt x="603250" y="247650"/>
                </a:cubicBezTo>
                <a:cubicBezTo>
                  <a:pt x="503767" y="302683"/>
                  <a:pt x="469900" y="309033"/>
                  <a:pt x="463550" y="361950"/>
                </a:cubicBezTo>
                <a:cubicBezTo>
                  <a:pt x="457200" y="414867"/>
                  <a:pt x="546100" y="486833"/>
                  <a:pt x="565150" y="565150"/>
                </a:cubicBezTo>
                <a:cubicBezTo>
                  <a:pt x="584200" y="643467"/>
                  <a:pt x="554567" y="768350"/>
                  <a:pt x="577850" y="831850"/>
                </a:cubicBezTo>
                <a:cubicBezTo>
                  <a:pt x="601133" y="895350"/>
                  <a:pt x="685800" y="901700"/>
                  <a:pt x="704850" y="946150"/>
                </a:cubicBezTo>
                <a:cubicBezTo>
                  <a:pt x="723900" y="990600"/>
                  <a:pt x="709083" y="1013883"/>
                  <a:pt x="692150" y="1098550"/>
                </a:cubicBezTo>
                <a:cubicBezTo>
                  <a:pt x="675217" y="1183217"/>
                  <a:pt x="628650" y="1371600"/>
                  <a:pt x="603250" y="1454150"/>
                </a:cubicBezTo>
                <a:cubicBezTo>
                  <a:pt x="577850" y="1536700"/>
                  <a:pt x="582083" y="1559983"/>
                  <a:pt x="539750" y="1593850"/>
                </a:cubicBezTo>
                <a:cubicBezTo>
                  <a:pt x="497417" y="1627717"/>
                  <a:pt x="389467" y="1619250"/>
                  <a:pt x="349250" y="1657350"/>
                </a:cubicBezTo>
                <a:cubicBezTo>
                  <a:pt x="309033" y="1695450"/>
                  <a:pt x="340783" y="1794933"/>
                  <a:pt x="298450" y="1822450"/>
                </a:cubicBezTo>
                <a:cubicBezTo>
                  <a:pt x="256117" y="1849967"/>
                  <a:pt x="141817" y="1792817"/>
                  <a:pt x="95250" y="1822450"/>
                </a:cubicBezTo>
                <a:cubicBezTo>
                  <a:pt x="48683" y="1852083"/>
                  <a:pt x="0" y="1979084"/>
                  <a:pt x="19050" y="2000250"/>
                </a:cubicBezTo>
                <a:cubicBezTo>
                  <a:pt x="38100" y="2021416"/>
                  <a:pt x="171450" y="1936750"/>
                  <a:pt x="209550" y="1949450"/>
                </a:cubicBezTo>
                <a:cubicBezTo>
                  <a:pt x="247650" y="1962150"/>
                  <a:pt x="220133" y="2046817"/>
                  <a:pt x="247650" y="2076450"/>
                </a:cubicBezTo>
                <a:cubicBezTo>
                  <a:pt x="275167" y="2106083"/>
                  <a:pt x="345017" y="2091267"/>
                  <a:pt x="374650" y="2127250"/>
                </a:cubicBezTo>
                <a:cubicBezTo>
                  <a:pt x="404283" y="2163233"/>
                  <a:pt x="423333" y="2237317"/>
                  <a:pt x="425450" y="2292350"/>
                </a:cubicBezTo>
                <a:cubicBezTo>
                  <a:pt x="427567" y="2347383"/>
                  <a:pt x="412750" y="2406650"/>
                  <a:pt x="387350" y="2457450"/>
                </a:cubicBezTo>
                <a:cubicBezTo>
                  <a:pt x="361950" y="2508250"/>
                  <a:pt x="292100" y="2552700"/>
                  <a:pt x="285750" y="2597150"/>
                </a:cubicBezTo>
                <a:close/>
              </a:path>
            </a:pathLst>
          </a:custGeom>
          <a:noFill/>
          <a:ln w="25400">
            <a:solidFill>
              <a:srgbClr val="652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1473200" y="5194300"/>
            <a:ext cx="3238500" cy="266700"/>
          </a:xfrm>
          <a:custGeom>
            <a:avLst/>
            <a:gdLst>
              <a:gd name="connsiteX0" fmla="*/ 0 w 3238500"/>
              <a:gd name="connsiteY0" fmla="*/ 266700 h 266700"/>
              <a:gd name="connsiteX1" fmla="*/ 355600 w 3238500"/>
              <a:gd name="connsiteY1" fmla="*/ 127000 h 266700"/>
              <a:gd name="connsiteX2" fmla="*/ 698500 w 3238500"/>
              <a:gd name="connsiteY2" fmla="*/ 190500 h 266700"/>
              <a:gd name="connsiteX3" fmla="*/ 1257300 w 3238500"/>
              <a:gd name="connsiteY3" fmla="*/ 266700 h 266700"/>
              <a:gd name="connsiteX4" fmla="*/ 2032000 w 3238500"/>
              <a:gd name="connsiteY4" fmla="*/ 190500 h 266700"/>
              <a:gd name="connsiteX5" fmla="*/ 2692400 w 3238500"/>
              <a:gd name="connsiteY5" fmla="*/ 139700 h 266700"/>
              <a:gd name="connsiteX6" fmla="*/ 3238500 w 3238500"/>
              <a:gd name="connsiteY6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8500" h="266700">
                <a:moveTo>
                  <a:pt x="0" y="266700"/>
                </a:moveTo>
                <a:cubicBezTo>
                  <a:pt x="119591" y="203200"/>
                  <a:pt x="239183" y="139700"/>
                  <a:pt x="355600" y="127000"/>
                </a:cubicBezTo>
                <a:cubicBezTo>
                  <a:pt x="472017" y="114300"/>
                  <a:pt x="548217" y="167217"/>
                  <a:pt x="698500" y="190500"/>
                </a:cubicBezTo>
                <a:cubicBezTo>
                  <a:pt x="848783" y="213783"/>
                  <a:pt x="1035050" y="266700"/>
                  <a:pt x="1257300" y="266700"/>
                </a:cubicBezTo>
                <a:cubicBezTo>
                  <a:pt x="1479550" y="266700"/>
                  <a:pt x="1792817" y="211667"/>
                  <a:pt x="2032000" y="190500"/>
                </a:cubicBezTo>
                <a:cubicBezTo>
                  <a:pt x="2271183" y="169333"/>
                  <a:pt x="2491317" y="171450"/>
                  <a:pt x="2692400" y="139700"/>
                </a:cubicBezTo>
                <a:cubicBezTo>
                  <a:pt x="2893483" y="107950"/>
                  <a:pt x="3238500" y="0"/>
                  <a:pt x="3238500" y="0"/>
                </a:cubicBezTo>
              </a:path>
            </a:pathLst>
          </a:cu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1473200" y="5397500"/>
            <a:ext cx="3238500" cy="266700"/>
          </a:xfrm>
          <a:custGeom>
            <a:avLst/>
            <a:gdLst>
              <a:gd name="connsiteX0" fmla="*/ 0 w 3238500"/>
              <a:gd name="connsiteY0" fmla="*/ 266700 h 266700"/>
              <a:gd name="connsiteX1" fmla="*/ 355600 w 3238500"/>
              <a:gd name="connsiteY1" fmla="*/ 127000 h 266700"/>
              <a:gd name="connsiteX2" fmla="*/ 698500 w 3238500"/>
              <a:gd name="connsiteY2" fmla="*/ 190500 h 266700"/>
              <a:gd name="connsiteX3" fmla="*/ 1257300 w 3238500"/>
              <a:gd name="connsiteY3" fmla="*/ 266700 h 266700"/>
              <a:gd name="connsiteX4" fmla="*/ 2032000 w 3238500"/>
              <a:gd name="connsiteY4" fmla="*/ 190500 h 266700"/>
              <a:gd name="connsiteX5" fmla="*/ 2692400 w 3238500"/>
              <a:gd name="connsiteY5" fmla="*/ 139700 h 266700"/>
              <a:gd name="connsiteX6" fmla="*/ 3238500 w 3238500"/>
              <a:gd name="connsiteY6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8500" h="266700">
                <a:moveTo>
                  <a:pt x="0" y="266700"/>
                </a:moveTo>
                <a:cubicBezTo>
                  <a:pt x="119591" y="203200"/>
                  <a:pt x="239183" y="139700"/>
                  <a:pt x="355600" y="127000"/>
                </a:cubicBezTo>
                <a:cubicBezTo>
                  <a:pt x="472017" y="114300"/>
                  <a:pt x="548217" y="167217"/>
                  <a:pt x="698500" y="190500"/>
                </a:cubicBezTo>
                <a:cubicBezTo>
                  <a:pt x="848783" y="213783"/>
                  <a:pt x="1035050" y="266700"/>
                  <a:pt x="1257300" y="266700"/>
                </a:cubicBezTo>
                <a:cubicBezTo>
                  <a:pt x="1479550" y="266700"/>
                  <a:pt x="1792817" y="211667"/>
                  <a:pt x="2032000" y="190500"/>
                </a:cubicBezTo>
                <a:cubicBezTo>
                  <a:pt x="2271183" y="169333"/>
                  <a:pt x="2491317" y="171450"/>
                  <a:pt x="2692400" y="139700"/>
                </a:cubicBezTo>
                <a:cubicBezTo>
                  <a:pt x="2893483" y="107950"/>
                  <a:pt x="3238500" y="0"/>
                  <a:pt x="3238500" y="0"/>
                </a:cubicBezTo>
              </a:path>
            </a:pathLst>
          </a:cu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645400" y="165100"/>
            <a:ext cx="1257300" cy="4762500"/>
          </a:xfrm>
          <a:custGeom>
            <a:avLst/>
            <a:gdLst>
              <a:gd name="connsiteX0" fmla="*/ 584200 w 1257300"/>
              <a:gd name="connsiteY0" fmla="*/ 4762500 h 4762500"/>
              <a:gd name="connsiteX1" fmla="*/ 939800 w 1257300"/>
              <a:gd name="connsiteY1" fmla="*/ 4572000 h 4762500"/>
              <a:gd name="connsiteX2" fmla="*/ 1079500 w 1257300"/>
              <a:gd name="connsiteY2" fmla="*/ 3949700 h 4762500"/>
              <a:gd name="connsiteX3" fmla="*/ 1130300 w 1257300"/>
              <a:gd name="connsiteY3" fmla="*/ 3124200 h 4762500"/>
              <a:gd name="connsiteX4" fmla="*/ 1117600 w 1257300"/>
              <a:gd name="connsiteY4" fmla="*/ 2171700 h 4762500"/>
              <a:gd name="connsiteX5" fmla="*/ 1206500 w 1257300"/>
              <a:gd name="connsiteY5" fmla="*/ 1866900 h 4762500"/>
              <a:gd name="connsiteX6" fmla="*/ 1244600 w 1257300"/>
              <a:gd name="connsiteY6" fmla="*/ 1193800 h 4762500"/>
              <a:gd name="connsiteX7" fmla="*/ 1130300 w 1257300"/>
              <a:gd name="connsiteY7" fmla="*/ 673100 h 4762500"/>
              <a:gd name="connsiteX8" fmla="*/ 1079500 w 1257300"/>
              <a:gd name="connsiteY8" fmla="*/ 381000 h 4762500"/>
              <a:gd name="connsiteX9" fmla="*/ 1117600 w 1257300"/>
              <a:gd name="connsiteY9" fmla="*/ 215900 h 4762500"/>
              <a:gd name="connsiteX10" fmla="*/ 825500 w 1257300"/>
              <a:gd name="connsiteY10" fmla="*/ 266700 h 4762500"/>
              <a:gd name="connsiteX11" fmla="*/ 622300 w 1257300"/>
              <a:gd name="connsiteY11" fmla="*/ 228600 h 4762500"/>
              <a:gd name="connsiteX12" fmla="*/ 203200 w 1257300"/>
              <a:gd name="connsiteY12" fmla="*/ 88900 h 4762500"/>
              <a:gd name="connsiteX13" fmla="*/ 0 w 1257300"/>
              <a:gd name="connsiteY13" fmla="*/ 0 h 47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57300" h="4762500">
                <a:moveTo>
                  <a:pt x="584200" y="4762500"/>
                </a:moveTo>
                <a:cubicBezTo>
                  <a:pt x="720725" y="4734983"/>
                  <a:pt x="857250" y="4707467"/>
                  <a:pt x="939800" y="4572000"/>
                </a:cubicBezTo>
                <a:cubicBezTo>
                  <a:pt x="1022350" y="4436533"/>
                  <a:pt x="1047750" y="4191000"/>
                  <a:pt x="1079500" y="3949700"/>
                </a:cubicBezTo>
                <a:cubicBezTo>
                  <a:pt x="1111250" y="3708400"/>
                  <a:pt x="1123950" y="3420533"/>
                  <a:pt x="1130300" y="3124200"/>
                </a:cubicBezTo>
                <a:cubicBezTo>
                  <a:pt x="1136650" y="2827867"/>
                  <a:pt x="1104900" y="2381250"/>
                  <a:pt x="1117600" y="2171700"/>
                </a:cubicBezTo>
                <a:cubicBezTo>
                  <a:pt x="1130300" y="1962150"/>
                  <a:pt x="1185333" y="2029883"/>
                  <a:pt x="1206500" y="1866900"/>
                </a:cubicBezTo>
                <a:cubicBezTo>
                  <a:pt x="1227667" y="1703917"/>
                  <a:pt x="1257300" y="1392767"/>
                  <a:pt x="1244600" y="1193800"/>
                </a:cubicBezTo>
                <a:cubicBezTo>
                  <a:pt x="1231900" y="994833"/>
                  <a:pt x="1157817" y="808567"/>
                  <a:pt x="1130300" y="673100"/>
                </a:cubicBezTo>
                <a:cubicBezTo>
                  <a:pt x="1102783" y="537633"/>
                  <a:pt x="1081617" y="457200"/>
                  <a:pt x="1079500" y="381000"/>
                </a:cubicBezTo>
                <a:cubicBezTo>
                  <a:pt x="1077383" y="304800"/>
                  <a:pt x="1159933" y="234950"/>
                  <a:pt x="1117600" y="215900"/>
                </a:cubicBezTo>
                <a:cubicBezTo>
                  <a:pt x="1075267" y="196850"/>
                  <a:pt x="908050" y="264583"/>
                  <a:pt x="825500" y="266700"/>
                </a:cubicBezTo>
                <a:cubicBezTo>
                  <a:pt x="742950" y="268817"/>
                  <a:pt x="726017" y="258233"/>
                  <a:pt x="622300" y="228600"/>
                </a:cubicBezTo>
                <a:cubicBezTo>
                  <a:pt x="518583" y="198967"/>
                  <a:pt x="306917" y="127000"/>
                  <a:pt x="203200" y="88900"/>
                </a:cubicBezTo>
                <a:cubicBezTo>
                  <a:pt x="99483" y="50800"/>
                  <a:pt x="0" y="0"/>
                  <a:pt x="0" y="0"/>
                </a:cubicBezTo>
              </a:path>
            </a:pathLst>
          </a:cu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460500" y="165100"/>
            <a:ext cx="7200900" cy="5126567"/>
          </a:xfrm>
          <a:custGeom>
            <a:avLst/>
            <a:gdLst>
              <a:gd name="connsiteX0" fmla="*/ 0 w 7200900"/>
              <a:gd name="connsiteY0" fmla="*/ 5092700 h 5126567"/>
              <a:gd name="connsiteX1" fmla="*/ 342900 w 7200900"/>
              <a:gd name="connsiteY1" fmla="*/ 4965700 h 5126567"/>
              <a:gd name="connsiteX2" fmla="*/ 660400 w 7200900"/>
              <a:gd name="connsiteY2" fmla="*/ 5054600 h 5126567"/>
              <a:gd name="connsiteX3" fmla="*/ 1079500 w 7200900"/>
              <a:gd name="connsiteY3" fmla="*/ 5118100 h 5126567"/>
              <a:gd name="connsiteX4" fmla="*/ 1841500 w 7200900"/>
              <a:gd name="connsiteY4" fmla="*/ 5105400 h 5126567"/>
              <a:gd name="connsiteX5" fmla="*/ 2527300 w 7200900"/>
              <a:gd name="connsiteY5" fmla="*/ 5041900 h 5126567"/>
              <a:gd name="connsiteX6" fmla="*/ 3136900 w 7200900"/>
              <a:gd name="connsiteY6" fmla="*/ 4864100 h 5126567"/>
              <a:gd name="connsiteX7" fmla="*/ 3657600 w 7200900"/>
              <a:gd name="connsiteY7" fmla="*/ 4660900 h 5126567"/>
              <a:gd name="connsiteX8" fmla="*/ 5092700 w 7200900"/>
              <a:gd name="connsiteY8" fmla="*/ 4673600 h 5126567"/>
              <a:gd name="connsiteX9" fmla="*/ 6616700 w 7200900"/>
              <a:gd name="connsiteY9" fmla="*/ 4292600 h 5126567"/>
              <a:gd name="connsiteX10" fmla="*/ 6921500 w 7200900"/>
              <a:gd name="connsiteY10" fmla="*/ 3467100 h 5126567"/>
              <a:gd name="connsiteX11" fmla="*/ 7023100 w 7200900"/>
              <a:gd name="connsiteY11" fmla="*/ 2451100 h 5126567"/>
              <a:gd name="connsiteX12" fmla="*/ 6985000 w 7200900"/>
              <a:gd name="connsiteY12" fmla="*/ 2032000 h 5126567"/>
              <a:gd name="connsiteX13" fmla="*/ 7124700 w 7200900"/>
              <a:gd name="connsiteY13" fmla="*/ 1600200 h 5126567"/>
              <a:gd name="connsiteX14" fmla="*/ 7035800 w 7200900"/>
              <a:gd name="connsiteY14" fmla="*/ 1054100 h 5126567"/>
              <a:gd name="connsiteX15" fmla="*/ 7086600 w 7200900"/>
              <a:gd name="connsiteY15" fmla="*/ 571500 h 5126567"/>
              <a:gd name="connsiteX16" fmla="*/ 7162800 w 7200900"/>
              <a:gd name="connsiteY16" fmla="*/ 457200 h 5126567"/>
              <a:gd name="connsiteX17" fmla="*/ 6858000 w 7200900"/>
              <a:gd name="connsiteY17" fmla="*/ 431800 h 5126567"/>
              <a:gd name="connsiteX18" fmla="*/ 6273800 w 7200900"/>
              <a:gd name="connsiteY18" fmla="*/ 317500 h 5126567"/>
              <a:gd name="connsiteX19" fmla="*/ 5803900 w 7200900"/>
              <a:gd name="connsiteY19" fmla="*/ 114300 h 5126567"/>
              <a:gd name="connsiteX20" fmla="*/ 5588000 w 7200900"/>
              <a:gd name="connsiteY20" fmla="*/ 0 h 5126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200900" h="5126567">
                <a:moveTo>
                  <a:pt x="0" y="5092700"/>
                </a:moveTo>
                <a:cubicBezTo>
                  <a:pt x="116416" y="5032375"/>
                  <a:pt x="232833" y="4972050"/>
                  <a:pt x="342900" y="4965700"/>
                </a:cubicBezTo>
                <a:cubicBezTo>
                  <a:pt x="452967" y="4959350"/>
                  <a:pt x="537633" y="5029200"/>
                  <a:pt x="660400" y="5054600"/>
                </a:cubicBezTo>
                <a:cubicBezTo>
                  <a:pt x="783167" y="5080000"/>
                  <a:pt x="882650" y="5109633"/>
                  <a:pt x="1079500" y="5118100"/>
                </a:cubicBezTo>
                <a:cubicBezTo>
                  <a:pt x="1276350" y="5126567"/>
                  <a:pt x="1600200" y="5118100"/>
                  <a:pt x="1841500" y="5105400"/>
                </a:cubicBezTo>
                <a:cubicBezTo>
                  <a:pt x="2082800" y="5092700"/>
                  <a:pt x="2311400" y="5082117"/>
                  <a:pt x="2527300" y="5041900"/>
                </a:cubicBezTo>
                <a:cubicBezTo>
                  <a:pt x="2743200" y="5001683"/>
                  <a:pt x="2948517" y="4927600"/>
                  <a:pt x="3136900" y="4864100"/>
                </a:cubicBezTo>
                <a:cubicBezTo>
                  <a:pt x="3325283" y="4800600"/>
                  <a:pt x="3331633" y="4692650"/>
                  <a:pt x="3657600" y="4660900"/>
                </a:cubicBezTo>
                <a:cubicBezTo>
                  <a:pt x="3983567" y="4629150"/>
                  <a:pt x="4599517" y="4734983"/>
                  <a:pt x="5092700" y="4673600"/>
                </a:cubicBezTo>
                <a:cubicBezTo>
                  <a:pt x="5585883" y="4612217"/>
                  <a:pt x="6311900" y="4493683"/>
                  <a:pt x="6616700" y="4292600"/>
                </a:cubicBezTo>
                <a:cubicBezTo>
                  <a:pt x="6921500" y="4091517"/>
                  <a:pt x="6853767" y="3774017"/>
                  <a:pt x="6921500" y="3467100"/>
                </a:cubicBezTo>
                <a:cubicBezTo>
                  <a:pt x="6989233" y="3160183"/>
                  <a:pt x="7012517" y="2690283"/>
                  <a:pt x="7023100" y="2451100"/>
                </a:cubicBezTo>
                <a:cubicBezTo>
                  <a:pt x="7033683" y="2211917"/>
                  <a:pt x="6968067" y="2173817"/>
                  <a:pt x="6985000" y="2032000"/>
                </a:cubicBezTo>
                <a:cubicBezTo>
                  <a:pt x="7001933" y="1890183"/>
                  <a:pt x="7116233" y="1763183"/>
                  <a:pt x="7124700" y="1600200"/>
                </a:cubicBezTo>
                <a:cubicBezTo>
                  <a:pt x="7133167" y="1437217"/>
                  <a:pt x="7042150" y="1225550"/>
                  <a:pt x="7035800" y="1054100"/>
                </a:cubicBezTo>
                <a:cubicBezTo>
                  <a:pt x="7029450" y="882650"/>
                  <a:pt x="7065433" y="670983"/>
                  <a:pt x="7086600" y="571500"/>
                </a:cubicBezTo>
                <a:cubicBezTo>
                  <a:pt x="7107767" y="472017"/>
                  <a:pt x="7200900" y="480483"/>
                  <a:pt x="7162800" y="457200"/>
                </a:cubicBezTo>
                <a:cubicBezTo>
                  <a:pt x="7124700" y="433917"/>
                  <a:pt x="7006167" y="455083"/>
                  <a:pt x="6858000" y="431800"/>
                </a:cubicBezTo>
                <a:cubicBezTo>
                  <a:pt x="6709833" y="408517"/>
                  <a:pt x="6449483" y="370417"/>
                  <a:pt x="6273800" y="317500"/>
                </a:cubicBezTo>
                <a:cubicBezTo>
                  <a:pt x="6098117" y="264583"/>
                  <a:pt x="5918200" y="167217"/>
                  <a:pt x="5803900" y="114300"/>
                </a:cubicBezTo>
                <a:cubicBezTo>
                  <a:pt x="5689600" y="61383"/>
                  <a:pt x="5588000" y="0"/>
                  <a:pt x="5588000" y="0"/>
                </a:cubicBezTo>
              </a:path>
            </a:pathLst>
          </a:custGeom>
          <a:ln>
            <a:solidFill>
              <a:srgbClr val="652F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1447800" y="165100"/>
            <a:ext cx="6915150" cy="4969933"/>
          </a:xfrm>
          <a:custGeom>
            <a:avLst/>
            <a:gdLst>
              <a:gd name="connsiteX0" fmla="*/ 0 w 6915150"/>
              <a:gd name="connsiteY0" fmla="*/ 4851400 h 4969933"/>
              <a:gd name="connsiteX1" fmla="*/ 469900 w 6915150"/>
              <a:gd name="connsiteY1" fmla="*/ 4813300 h 4969933"/>
              <a:gd name="connsiteX2" fmla="*/ 863600 w 6915150"/>
              <a:gd name="connsiteY2" fmla="*/ 4889500 h 4969933"/>
              <a:gd name="connsiteX3" fmla="*/ 1689100 w 6915150"/>
              <a:gd name="connsiteY3" fmla="*/ 4953000 h 4969933"/>
              <a:gd name="connsiteX4" fmla="*/ 2832100 w 6915150"/>
              <a:gd name="connsiteY4" fmla="*/ 4787900 h 4969933"/>
              <a:gd name="connsiteX5" fmla="*/ 3416300 w 6915150"/>
              <a:gd name="connsiteY5" fmla="*/ 4419600 h 4969933"/>
              <a:gd name="connsiteX6" fmla="*/ 4178300 w 6915150"/>
              <a:gd name="connsiteY6" fmla="*/ 4178300 h 4969933"/>
              <a:gd name="connsiteX7" fmla="*/ 5422900 w 6915150"/>
              <a:gd name="connsiteY7" fmla="*/ 4038600 h 4969933"/>
              <a:gd name="connsiteX8" fmla="*/ 6324600 w 6915150"/>
              <a:gd name="connsiteY8" fmla="*/ 3771900 h 4969933"/>
              <a:gd name="connsiteX9" fmla="*/ 6616700 w 6915150"/>
              <a:gd name="connsiteY9" fmla="*/ 2984500 h 4969933"/>
              <a:gd name="connsiteX10" fmla="*/ 6629400 w 6915150"/>
              <a:gd name="connsiteY10" fmla="*/ 2070100 h 4969933"/>
              <a:gd name="connsiteX11" fmla="*/ 6756400 w 6915150"/>
              <a:gd name="connsiteY11" fmla="*/ 1612900 h 4969933"/>
              <a:gd name="connsiteX12" fmla="*/ 6731000 w 6915150"/>
              <a:gd name="connsiteY12" fmla="*/ 1181100 h 4969933"/>
              <a:gd name="connsiteX13" fmla="*/ 6883400 w 6915150"/>
              <a:gd name="connsiteY13" fmla="*/ 685800 h 4969933"/>
              <a:gd name="connsiteX14" fmla="*/ 6540500 w 6915150"/>
              <a:gd name="connsiteY14" fmla="*/ 647700 h 4969933"/>
              <a:gd name="connsiteX15" fmla="*/ 6159500 w 6915150"/>
              <a:gd name="connsiteY15" fmla="*/ 546100 h 4969933"/>
              <a:gd name="connsiteX16" fmla="*/ 5435600 w 6915150"/>
              <a:gd name="connsiteY16" fmla="*/ 355600 h 4969933"/>
              <a:gd name="connsiteX17" fmla="*/ 5041900 w 6915150"/>
              <a:gd name="connsiteY17" fmla="*/ 228600 h 4969933"/>
              <a:gd name="connsiteX18" fmla="*/ 4445000 w 6915150"/>
              <a:gd name="connsiteY18" fmla="*/ 127000 h 4969933"/>
              <a:gd name="connsiteX19" fmla="*/ 4051300 w 6915150"/>
              <a:gd name="connsiteY19" fmla="*/ 0 h 4969933"/>
              <a:gd name="connsiteX20" fmla="*/ 4051300 w 6915150"/>
              <a:gd name="connsiteY20" fmla="*/ 0 h 4969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915150" h="4969933">
                <a:moveTo>
                  <a:pt x="0" y="4851400"/>
                </a:moveTo>
                <a:cubicBezTo>
                  <a:pt x="162983" y="4829175"/>
                  <a:pt x="325967" y="4806950"/>
                  <a:pt x="469900" y="4813300"/>
                </a:cubicBezTo>
                <a:cubicBezTo>
                  <a:pt x="613833" y="4819650"/>
                  <a:pt x="660400" y="4866217"/>
                  <a:pt x="863600" y="4889500"/>
                </a:cubicBezTo>
                <a:cubicBezTo>
                  <a:pt x="1066800" y="4912783"/>
                  <a:pt x="1361017" y="4969933"/>
                  <a:pt x="1689100" y="4953000"/>
                </a:cubicBezTo>
                <a:cubicBezTo>
                  <a:pt x="2017183" y="4936067"/>
                  <a:pt x="2544233" y="4876800"/>
                  <a:pt x="2832100" y="4787900"/>
                </a:cubicBezTo>
                <a:cubicBezTo>
                  <a:pt x="3119967" y="4699000"/>
                  <a:pt x="3191933" y="4521200"/>
                  <a:pt x="3416300" y="4419600"/>
                </a:cubicBezTo>
                <a:cubicBezTo>
                  <a:pt x="3640667" y="4318000"/>
                  <a:pt x="3843867" y="4241800"/>
                  <a:pt x="4178300" y="4178300"/>
                </a:cubicBezTo>
                <a:cubicBezTo>
                  <a:pt x="4512733" y="4114800"/>
                  <a:pt x="5065183" y="4106333"/>
                  <a:pt x="5422900" y="4038600"/>
                </a:cubicBezTo>
                <a:cubicBezTo>
                  <a:pt x="5780617" y="3970867"/>
                  <a:pt x="6125633" y="3947583"/>
                  <a:pt x="6324600" y="3771900"/>
                </a:cubicBezTo>
                <a:cubicBezTo>
                  <a:pt x="6523567" y="3596217"/>
                  <a:pt x="6565900" y="3268133"/>
                  <a:pt x="6616700" y="2984500"/>
                </a:cubicBezTo>
                <a:cubicBezTo>
                  <a:pt x="6667500" y="2700867"/>
                  <a:pt x="6606117" y="2298700"/>
                  <a:pt x="6629400" y="2070100"/>
                </a:cubicBezTo>
                <a:cubicBezTo>
                  <a:pt x="6652683" y="1841500"/>
                  <a:pt x="6739467" y="1761067"/>
                  <a:pt x="6756400" y="1612900"/>
                </a:cubicBezTo>
                <a:cubicBezTo>
                  <a:pt x="6773333" y="1464733"/>
                  <a:pt x="6709833" y="1335617"/>
                  <a:pt x="6731000" y="1181100"/>
                </a:cubicBezTo>
                <a:cubicBezTo>
                  <a:pt x="6752167" y="1026583"/>
                  <a:pt x="6915150" y="774700"/>
                  <a:pt x="6883400" y="685800"/>
                </a:cubicBezTo>
                <a:cubicBezTo>
                  <a:pt x="6851650" y="596900"/>
                  <a:pt x="6661150" y="670983"/>
                  <a:pt x="6540500" y="647700"/>
                </a:cubicBezTo>
                <a:cubicBezTo>
                  <a:pt x="6419850" y="624417"/>
                  <a:pt x="6159500" y="546100"/>
                  <a:pt x="6159500" y="546100"/>
                </a:cubicBezTo>
                <a:lnTo>
                  <a:pt x="5435600" y="355600"/>
                </a:lnTo>
                <a:cubicBezTo>
                  <a:pt x="5249333" y="302683"/>
                  <a:pt x="5207000" y="266700"/>
                  <a:pt x="5041900" y="228600"/>
                </a:cubicBezTo>
                <a:cubicBezTo>
                  <a:pt x="4876800" y="190500"/>
                  <a:pt x="4610100" y="165100"/>
                  <a:pt x="4445000" y="127000"/>
                </a:cubicBezTo>
                <a:cubicBezTo>
                  <a:pt x="4279900" y="88900"/>
                  <a:pt x="4051300" y="0"/>
                  <a:pt x="4051300" y="0"/>
                </a:cubicBezTo>
                <a:lnTo>
                  <a:pt x="4051300" y="0"/>
                </a:lnTo>
              </a:path>
            </a:pathLst>
          </a:cu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1581150" y="368300"/>
            <a:ext cx="6305550" cy="4652433"/>
          </a:xfrm>
          <a:custGeom>
            <a:avLst/>
            <a:gdLst>
              <a:gd name="connsiteX0" fmla="*/ 1263650 w 6305550"/>
              <a:gd name="connsiteY0" fmla="*/ 317500 h 4652433"/>
              <a:gd name="connsiteX1" fmla="*/ 806450 w 6305550"/>
              <a:gd name="connsiteY1" fmla="*/ 482600 h 4652433"/>
              <a:gd name="connsiteX2" fmla="*/ 400050 w 6305550"/>
              <a:gd name="connsiteY2" fmla="*/ 850900 h 4652433"/>
              <a:gd name="connsiteX3" fmla="*/ 95250 w 6305550"/>
              <a:gd name="connsiteY3" fmla="*/ 1244600 h 4652433"/>
              <a:gd name="connsiteX4" fmla="*/ 19050 w 6305550"/>
              <a:gd name="connsiteY4" fmla="*/ 1485900 h 4652433"/>
              <a:gd name="connsiteX5" fmla="*/ 19050 w 6305550"/>
              <a:gd name="connsiteY5" fmla="*/ 2070100 h 4652433"/>
              <a:gd name="connsiteX6" fmla="*/ 133350 w 6305550"/>
              <a:gd name="connsiteY6" fmla="*/ 2514600 h 4652433"/>
              <a:gd name="connsiteX7" fmla="*/ 196850 w 6305550"/>
              <a:gd name="connsiteY7" fmla="*/ 2908300 h 4652433"/>
              <a:gd name="connsiteX8" fmla="*/ 196850 w 6305550"/>
              <a:gd name="connsiteY8" fmla="*/ 3822700 h 4652433"/>
              <a:gd name="connsiteX9" fmla="*/ 361950 w 6305550"/>
              <a:gd name="connsiteY9" fmla="*/ 4279900 h 4652433"/>
              <a:gd name="connsiteX10" fmla="*/ 1060450 w 6305550"/>
              <a:gd name="connsiteY10" fmla="*/ 4597400 h 4652433"/>
              <a:gd name="connsiteX11" fmla="*/ 1898650 w 6305550"/>
              <a:gd name="connsiteY11" fmla="*/ 4610100 h 4652433"/>
              <a:gd name="connsiteX12" fmla="*/ 2406650 w 6305550"/>
              <a:gd name="connsiteY12" fmla="*/ 4419600 h 4652433"/>
              <a:gd name="connsiteX13" fmla="*/ 2825750 w 6305550"/>
              <a:gd name="connsiteY13" fmla="*/ 4025900 h 4652433"/>
              <a:gd name="connsiteX14" fmla="*/ 2889250 w 6305550"/>
              <a:gd name="connsiteY14" fmla="*/ 3784600 h 4652433"/>
              <a:gd name="connsiteX15" fmla="*/ 3117850 w 6305550"/>
              <a:gd name="connsiteY15" fmla="*/ 3759200 h 4652433"/>
              <a:gd name="connsiteX16" fmla="*/ 4222750 w 6305550"/>
              <a:gd name="connsiteY16" fmla="*/ 3670300 h 4652433"/>
              <a:gd name="connsiteX17" fmla="*/ 4946650 w 6305550"/>
              <a:gd name="connsiteY17" fmla="*/ 3670300 h 4652433"/>
              <a:gd name="connsiteX18" fmla="*/ 5759450 w 6305550"/>
              <a:gd name="connsiteY18" fmla="*/ 3492500 h 4652433"/>
              <a:gd name="connsiteX19" fmla="*/ 6140450 w 6305550"/>
              <a:gd name="connsiteY19" fmla="*/ 3009900 h 4652433"/>
              <a:gd name="connsiteX20" fmla="*/ 6292850 w 6305550"/>
              <a:gd name="connsiteY20" fmla="*/ 1905000 h 4652433"/>
              <a:gd name="connsiteX21" fmla="*/ 6216650 w 6305550"/>
              <a:gd name="connsiteY21" fmla="*/ 1079500 h 4652433"/>
              <a:gd name="connsiteX22" fmla="*/ 5835650 w 6305550"/>
              <a:gd name="connsiteY22" fmla="*/ 812800 h 4652433"/>
              <a:gd name="connsiteX23" fmla="*/ 5607050 w 6305550"/>
              <a:gd name="connsiteY23" fmla="*/ 736600 h 4652433"/>
              <a:gd name="connsiteX24" fmla="*/ 5340350 w 6305550"/>
              <a:gd name="connsiteY24" fmla="*/ 495300 h 4652433"/>
              <a:gd name="connsiteX25" fmla="*/ 4895850 w 6305550"/>
              <a:gd name="connsiteY25" fmla="*/ 215900 h 4652433"/>
              <a:gd name="connsiteX26" fmla="*/ 4083050 w 6305550"/>
              <a:gd name="connsiteY26" fmla="*/ 25400 h 4652433"/>
              <a:gd name="connsiteX27" fmla="*/ 3282950 w 6305550"/>
              <a:gd name="connsiteY27" fmla="*/ 368300 h 4652433"/>
              <a:gd name="connsiteX28" fmla="*/ 2686050 w 6305550"/>
              <a:gd name="connsiteY28" fmla="*/ 330200 h 4652433"/>
              <a:gd name="connsiteX29" fmla="*/ 1987550 w 6305550"/>
              <a:gd name="connsiteY29" fmla="*/ 190500 h 4652433"/>
              <a:gd name="connsiteX30" fmla="*/ 1263650 w 6305550"/>
              <a:gd name="connsiteY30" fmla="*/ 317500 h 4652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305550" h="4652433">
                <a:moveTo>
                  <a:pt x="1263650" y="317500"/>
                </a:moveTo>
                <a:cubicBezTo>
                  <a:pt x="1066800" y="366183"/>
                  <a:pt x="950383" y="393700"/>
                  <a:pt x="806450" y="482600"/>
                </a:cubicBezTo>
                <a:cubicBezTo>
                  <a:pt x="662517" y="571500"/>
                  <a:pt x="518583" y="723900"/>
                  <a:pt x="400050" y="850900"/>
                </a:cubicBezTo>
                <a:cubicBezTo>
                  <a:pt x="281517" y="977900"/>
                  <a:pt x="158750" y="1138767"/>
                  <a:pt x="95250" y="1244600"/>
                </a:cubicBezTo>
                <a:cubicBezTo>
                  <a:pt x="31750" y="1350433"/>
                  <a:pt x="31750" y="1348317"/>
                  <a:pt x="19050" y="1485900"/>
                </a:cubicBezTo>
                <a:cubicBezTo>
                  <a:pt x="6350" y="1623483"/>
                  <a:pt x="0" y="1898650"/>
                  <a:pt x="19050" y="2070100"/>
                </a:cubicBezTo>
                <a:cubicBezTo>
                  <a:pt x="38100" y="2241550"/>
                  <a:pt x="103717" y="2374900"/>
                  <a:pt x="133350" y="2514600"/>
                </a:cubicBezTo>
                <a:cubicBezTo>
                  <a:pt x="162983" y="2654300"/>
                  <a:pt x="186267" y="2690284"/>
                  <a:pt x="196850" y="2908300"/>
                </a:cubicBezTo>
                <a:cubicBezTo>
                  <a:pt x="207433" y="3126316"/>
                  <a:pt x="169333" y="3594100"/>
                  <a:pt x="196850" y="3822700"/>
                </a:cubicBezTo>
                <a:cubicBezTo>
                  <a:pt x="224367" y="4051300"/>
                  <a:pt x="218017" y="4150783"/>
                  <a:pt x="361950" y="4279900"/>
                </a:cubicBezTo>
                <a:cubicBezTo>
                  <a:pt x="505883" y="4409017"/>
                  <a:pt x="804333" y="4542367"/>
                  <a:pt x="1060450" y="4597400"/>
                </a:cubicBezTo>
                <a:cubicBezTo>
                  <a:pt x="1316567" y="4652433"/>
                  <a:pt x="1674283" y="4639733"/>
                  <a:pt x="1898650" y="4610100"/>
                </a:cubicBezTo>
                <a:cubicBezTo>
                  <a:pt x="2123017" y="4580467"/>
                  <a:pt x="2252133" y="4516967"/>
                  <a:pt x="2406650" y="4419600"/>
                </a:cubicBezTo>
                <a:cubicBezTo>
                  <a:pt x="2561167" y="4322233"/>
                  <a:pt x="2745317" y="4131733"/>
                  <a:pt x="2825750" y="4025900"/>
                </a:cubicBezTo>
                <a:cubicBezTo>
                  <a:pt x="2906183" y="3920067"/>
                  <a:pt x="2840567" y="3829050"/>
                  <a:pt x="2889250" y="3784600"/>
                </a:cubicBezTo>
                <a:cubicBezTo>
                  <a:pt x="2937933" y="3740150"/>
                  <a:pt x="3117850" y="3759200"/>
                  <a:pt x="3117850" y="3759200"/>
                </a:cubicBezTo>
                <a:cubicBezTo>
                  <a:pt x="3340100" y="3740150"/>
                  <a:pt x="3917950" y="3685117"/>
                  <a:pt x="4222750" y="3670300"/>
                </a:cubicBezTo>
                <a:cubicBezTo>
                  <a:pt x="4527550" y="3655483"/>
                  <a:pt x="4690533" y="3699933"/>
                  <a:pt x="4946650" y="3670300"/>
                </a:cubicBezTo>
                <a:cubicBezTo>
                  <a:pt x="5202767" y="3640667"/>
                  <a:pt x="5560483" y="3602567"/>
                  <a:pt x="5759450" y="3492500"/>
                </a:cubicBezTo>
                <a:cubicBezTo>
                  <a:pt x="5958417" y="3382433"/>
                  <a:pt x="6051550" y="3274483"/>
                  <a:pt x="6140450" y="3009900"/>
                </a:cubicBezTo>
                <a:cubicBezTo>
                  <a:pt x="6229350" y="2745317"/>
                  <a:pt x="6280150" y="2226733"/>
                  <a:pt x="6292850" y="1905000"/>
                </a:cubicBezTo>
                <a:cubicBezTo>
                  <a:pt x="6305550" y="1583267"/>
                  <a:pt x="6292850" y="1261533"/>
                  <a:pt x="6216650" y="1079500"/>
                </a:cubicBezTo>
                <a:cubicBezTo>
                  <a:pt x="6140450" y="897467"/>
                  <a:pt x="5937250" y="869950"/>
                  <a:pt x="5835650" y="812800"/>
                </a:cubicBezTo>
                <a:cubicBezTo>
                  <a:pt x="5734050" y="755650"/>
                  <a:pt x="5689600" y="789517"/>
                  <a:pt x="5607050" y="736600"/>
                </a:cubicBezTo>
                <a:cubicBezTo>
                  <a:pt x="5524500" y="683683"/>
                  <a:pt x="5458883" y="582083"/>
                  <a:pt x="5340350" y="495300"/>
                </a:cubicBezTo>
                <a:cubicBezTo>
                  <a:pt x="5221817" y="408517"/>
                  <a:pt x="5105400" y="294217"/>
                  <a:pt x="4895850" y="215900"/>
                </a:cubicBezTo>
                <a:cubicBezTo>
                  <a:pt x="4686300" y="137583"/>
                  <a:pt x="4351867" y="0"/>
                  <a:pt x="4083050" y="25400"/>
                </a:cubicBezTo>
                <a:cubicBezTo>
                  <a:pt x="3814233" y="50800"/>
                  <a:pt x="3515783" y="317500"/>
                  <a:pt x="3282950" y="368300"/>
                </a:cubicBezTo>
                <a:cubicBezTo>
                  <a:pt x="3050117" y="419100"/>
                  <a:pt x="2901950" y="359833"/>
                  <a:pt x="2686050" y="330200"/>
                </a:cubicBezTo>
                <a:cubicBezTo>
                  <a:pt x="2470150" y="300567"/>
                  <a:pt x="2220383" y="192617"/>
                  <a:pt x="1987550" y="190500"/>
                </a:cubicBezTo>
                <a:cubicBezTo>
                  <a:pt x="1754717" y="188383"/>
                  <a:pt x="1460500" y="268817"/>
                  <a:pt x="1263650" y="317500"/>
                </a:cubicBezTo>
                <a:close/>
              </a:path>
            </a:pathLst>
          </a:custGeom>
          <a:noFill/>
          <a:ln w="254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1388533" y="177800"/>
            <a:ext cx="4110567" cy="4838700"/>
          </a:xfrm>
          <a:custGeom>
            <a:avLst/>
            <a:gdLst>
              <a:gd name="connsiteX0" fmla="*/ 71967 w 4110567"/>
              <a:gd name="connsiteY0" fmla="*/ 4838700 h 4838700"/>
              <a:gd name="connsiteX1" fmla="*/ 8467 w 4110567"/>
              <a:gd name="connsiteY1" fmla="*/ 4610100 h 4838700"/>
              <a:gd name="connsiteX2" fmla="*/ 122767 w 4110567"/>
              <a:gd name="connsiteY2" fmla="*/ 4419600 h 4838700"/>
              <a:gd name="connsiteX3" fmla="*/ 262467 w 4110567"/>
              <a:gd name="connsiteY3" fmla="*/ 3987800 h 4838700"/>
              <a:gd name="connsiteX4" fmla="*/ 325967 w 4110567"/>
              <a:gd name="connsiteY4" fmla="*/ 3276600 h 4838700"/>
              <a:gd name="connsiteX5" fmla="*/ 249767 w 4110567"/>
              <a:gd name="connsiteY5" fmla="*/ 2743200 h 4838700"/>
              <a:gd name="connsiteX6" fmla="*/ 160867 w 4110567"/>
              <a:gd name="connsiteY6" fmla="*/ 2387600 h 4838700"/>
              <a:gd name="connsiteX7" fmla="*/ 122767 w 4110567"/>
              <a:gd name="connsiteY7" fmla="*/ 1879600 h 4838700"/>
              <a:gd name="connsiteX8" fmla="*/ 262467 w 4110567"/>
              <a:gd name="connsiteY8" fmla="*/ 1358900 h 4838700"/>
              <a:gd name="connsiteX9" fmla="*/ 452967 w 4110567"/>
              <a:gd name="connsiteY9" fmla="*/ 952500 h 4838700"/>
              <a:gd name="connsiteX10" fmla="*/ 656167 w 4110567"/>
              <a:gd name="connsiteY10" fmla="*/ 406400 h 4838700"/>
              <a:gd name="connsiteX11" fmla="*/ 1214967 w 4110567"/>
              <a:gd name="connsiteY11" fmla="*/ 114300 h 4838700"/>
              <a:gd name="connsiteX12" fmla="*/ 2319867 w 4110567"/>
              <a:gd name="connsiteY12" fmla="*/ 88900 h 4838700"/>
              <a:gd name="connsiteX13" fmla="*/ 3335867 w 4110567"/>
              <a:gd name="connsiteY13" fmla="*/ 215900 h 4838700"/>
              <a:gd name="connsiteX14" fmla="*/ 4110567 w 4110567"/>
              <a:gd name="connsiteY14" fmla="*/ 0 h 483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0567" h="4838700">
                <a:moveTo>
                  <a:pt x="71967" y="4838700"/>
                </a:moveTo>
                <a:cubicBezTo>
                  <a:pt x="35983" y="4759325"/>
                  <a:pt x="0" y="4679950"/>
                  <a:pt x="8467" y="4610100"/>
                </a:cubicBezTo>
                <a:cubicBezTo>
                  <a:pt x="16934" y="4540250"/>
                  <a:pt x="80434" y="4523317"/>
                  <a:pt x="122767" y="4419600"/>
                </a:cubicBezTo>
                <a:cubicBezTo>
                  <a:pt x="165100" y="4315883"/>
                  <a:pt x="228600" y="4178300"/>
                  <a:pt x="262467" y="3987800"/>
                </a:cubicBezTo>
                <a:cubicBezTo>
                  <a:pt x="296334" y="3797300"/>
                  <a:pt x="328084" y="3484033"/>
                  <a:pt x="325967" y="3276600"/>
                </a:cubicBezTo>
                <a:cubicBezTo>
                  <a:pt x="323850" y="3069167"/>
                  <a:pt x="277284" y="2891367"/>
                  <a:pt x="249767" y="2743200"/>
                </a:cubicBezTo>
                <a:cubicBezTo>
                  <a:pt x="222250" y="2595033"/>
                  <a:pt x="182034" y="2531533"/>
                  <a:pt x="160867" y="2387600"/>
                </a:cubicBezTo>
                <a:cubicBezTo>
                  <a:pt x="139700" y="2243667"/>
                  <a:pt x="105834" y="2051050"/>
                  <a:pt x="122767" y="1879600"/>
                </a:cubicBezTo>
                <a:cubicBezTo>
                  <a:pt x="139700" y="1708150"/>
                  <a:pt x="207434" y="1513417"/>
                  <a:pt x="262467" y="1358900"/>
                </a:cubicBezTo>
                <a:cubicBezTo>
                  <a:pt x="317500" y="1204383"/>
                  <a:pt x="387350" y="1111250"/>
                  <a:pt x="452967" y="952500"/>
                </a:cubicBezTo>
                <a:cubicBezTo>
                  <a:pt x="518584" y="793750"/>
                  <a:pt x="529167" y="546100"/>
                  <a:pt x="656167" y="406400"/>
                </a:cubicBezTo>
                <a:cubicBezTo>
                  <a:pt x="783167" y="266700"/>
                  <a:pt x="937684" y="167217"/>
                  <a:pt x="1214967" y="114300"/>
                </a:cubicBezTo>
                <a:cubicBezTo>
                  <a:pt x="1492250" y="61383"/>
                  <a:pt x="1966384" y="71967"/>
                  <a:pt x="2319867" y="88900"/>
                </a:cubicBezTo>
                <a:cubicBezTo>
                  <a:pt x="2673350" y="105833"/>
                  <a:pt x="3037417" y="230717"/>
                  <a:pt x="3335867" y="215900"/>
                </a:cubicBezTo>
                <a:cubicBezTo>
                  <a:pt x="3634317" y="201083"/>
                  <a:pt x="3872442" y="100541"/>
                  <a:pt x="4110567" y="0"/>
                </a:cubicBezTo>
              </a:path>
            </a:pathLst>
          </a:cu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5056717" y="859367"/>
            <a:ext cx="1737783" cy="2609850"/>
          </a:xfrm>
          <a:custGeom>
            <a:avLst/>
            <a:gdLst>
              <a:gd name="connsiteX0" fmla="*/ 315383 w 1737783"/>
              <a:gd name="connsiteY0" fmla="*/ 258233 h 2609850"/>
              <a:gd name="connsiteX1" fmla="*/ 391583 w 1737783"/>
              <a:gd name="connsiteY1" fmla="*/ 486833 h 2609850"/>
              <a:gd name="connsiteX2" fmla="*/ 391583 w 1737783"/>
              <a:gd name="connsiteY2" fmla="*/ 677333 h 2609850"/>
              <a:gd name="connsiteX3" fmla="*/ 505883 w 1737783"/>
              <a:gd name="connsiteY3" fmla="*/ 778933 h 2609850"/>
              <a:gd name="connsiteX4" fmla="*/ 505883 w 1737783"/>
              <a:gd name="connsiteY4" fmla="*/ 1058333 h 2609850"/>
              <a:gd name="connsiteX5" fmla="*/ 353483 w 1737783"/>
              <a:gd name="connsiteY5" fmla="*/ 1540933 h 2609850"/>
              <a:gd name="connsiteX6" fmla="*/ 175683 w 1737783"/>
              <a:gd name="connsiteY6" fmla="*/ 1604433 h 2609850"/>
              <a:gd name="connsiteX7" fmla="*/ 150283 w 1737783"/>
              <a:gd name="connsiteY7" fmla="*/ 1744133 h 2609850"/>
              <a:gd name="connsiteX8" fmla="*/ 10583 w 1737783"/>
              <a:gd name="connsiteY8" fmla="*/ 1756833 h 2609850"/>
              <a:gd name="connsiteX9" fmla="*/ 86783 w 1737783"/>
              <a:gd name="connsiteY9" fmla="*/ 1896533 h 2609850"/>
              <a:gd name="connsiteX10" fmla="*/ 251883 w 1737783"/>
              <a:gd name="connsiteY10" fmla="*/ 2074333 h 2609850"/>
              <a:gd name="connsiteX11" fmla="*/ 201083 w 1737783"/>
              <a:gd name="connsiteY11" fmla="*/ 2366433 h 2609850"/>
              <a:gd name="connsiteX12" fmla="*/ 112183 w 1737783"/>
              <a:gd name="connsiteY12" fmla="*/ 2480733 h 2609850"/>
              <a:gd name="connsiteX13" fmla="*/ 213783 w 1737783"/>
              <a:gd name="connsiteY13" fmla="*/ 2582333 h 2609850"/>
              <a:gd name="connsiteX14" fmla="*/ 480483 w 1737783"/>
              <a:gd name="connsiteY14" fmla="*/ 2582333 h 2609850"/>
              <a:gd name="connsiteX15" fmla="*/ 1026583 w 1737783"/>
              <a:gd name="connsiteY15" fmla="*/ 2417233 h 2609850"/>
              <a:gd name="connsiteX16" fmla="*/ 1369483 w 1737783"/>
              <a:gd name="connsiteY16" fmla="*/ 2252133 h 2609850"/>
              <a:gd name="connsiteX17" fmla="*/ 1686983 w 1737783"/>
              <a:gd name="connsiteY17" fmla="*/ 1540933 h 2609850"/>
              <a:gd name="connsiteX18" fmla="*/ 1674283 w 1737783"/>
              <a:gd name="connsiteY18" fmla="*/ 1121833 h 2609850"/>
              <a:gd name="connsiteX19" fmla="*/ 1344083 w 1737783"/>
              <a:gd name="connsiteY19" fmla="*/ 880533 h 2609850"/>
              <a:gd name="connsiteX20" fmla="*/ 1166283 w 1737783"/>
              <a:gd name="connsiteY20" fmla="*/ 512233 h 2609850"/>
              <a:gd name="connsiteX21" fmla="*/ 1204383 w 1737783"/>
              <a:gd name="connsiteY21" fmla="*/ 194733 h 2609850"/>
              <a:gd name="connsiteX22" fmla="*/ 988483 w 1737783"/>
              <a:gd name="connsiteY22" fmla="*/ 29633 h 2609850"/>
              <a:gd name="connsiteX23" fmla="*/ 734483 w 1737783"/>
              <a:gd name="connsiteY23" fmla="*/ 29633 h 2609850"/>
              <a:gd name="connsiteX24" fmla="*/ 493183 w 1737783"/>
              <a:gd name="connsiteY24" fmla="*/ 207433 h 2609850"/>
              <a:gd name="connsiteX25" fmla="*/ 315383 w 1737783"/>
              <a:gd name="connsiteY25" fmla="*/ 25823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737783" h="2609850">
                <a:moveTo>
                  <a:pt x="315383" y="258233"/>
                </a:moveTo>
                <a:cubicBezTo>
                  <a:pt x="298450" y="304800"/>
                  <a:pt x="378883" y="416983"/>
                  <a:pt x="391583" y="486833"/>
                </a:cubicBezTo>
                <a:cubicBezTo>
                  <a:pt x="404283" y="556683"/>
                  <a:pt x="372533" y="628650"/>
                  <a:pt x="391583" y="677333"/>
                </a:cubicBezTo>
                <a:cubicBezTo>
                  <a:pt x="410633" y="726016"/>
                  <a:pt x="486833" y="715433"/>
                  <a:pt x="505883" y="778933"/>
                </a:cubicBezTo>
                <a:cubicBezTo>
                  <a:pt x="524933" y="842433"/>
                  <a:pt x="531283" y="931333"/>
                  <a:pt x="505883" y="1058333"/>
                </a:cubicBezTo>
                <a:cubicBezTo>
                  <a:pt x="480483" y="1185333"/>
                  <a:pt x="408516" y="1449916"/>
                  <a:pt x="353483" y="1540933"/>
                </a:cubicBezTo>
                <a:cubicBezTo>
                  <a:pt x="298450" y="1631950"/>
                  <a:pt x="209550" y="1570566"/>
                  <a:pt x="175683" y="1604433"/>
                </a:cubicBezTo>
                <a:cubicBezTo>
                  <a:pt x="141816" y="1638300"/>
                  <a:pt x="177800" y="1718733"/>
                  <a:pt x="150283" y="1744133"/>
                </a:cubicBezTo>
                <a:cubicBezTo>
                  <a:pt x="122766" y="1769533"/>
                  <a:pt x="21166" y="1731433"/>
                  <a:pt x="10583" y="1756833"/>
                </a:cubicBezTo>
                <a:cubicBezTo>
                  <a:pt x="0" y="1782233"/>
                  <a:pt x="46566" y="1843616"/>
                  <a:pt x="86783" y="1896533"/>
                </a:cubicBezTo>
                <a:cubicBezTo>
                  <a:pt x="127000" y="1949450"/>
                  <a:pt x="232833" y="1996016"/>
                  <a:pt x="251883" y="2074333"/>
                </a:cubicBezTo>
                <a:cubicBezTo>
                  <a:pt x="270933" y="2152650"/>
                  <a:pt x="224366" y="2298700"/>
                  <a:pt x="201083" y="2366433"/>
                </a:cubicBezTo>
                <a:cubicBezTo>
                  <a:pt x="177800" y="2434166"/>
                  <a:pt x="110066" y="2444750"/>
                  <a:pt x="112183" y="2480733"/>
                </a:cubicBezTo>
                <a:cubicBezTo>
                  <a:pt x="114300" y="2516716"/>
                  <a:pt x="152400" y="2565400"/>
                  <a:pt x="213783" y="2582333"/>
                </a:cubicBezTo>
                <a:cubicBezTo>
                  <a:pt x="275166" y="2599266"/>
                  <a:pt x="345016" y="2609850"/>
                  <a:pt x="480483" y="2582333"/>
                </a:cubicBezTo>
                <a:cubicBezTo>
                  <a:pt x="615950" y="2554816"/>
                  <a:pt x="878416" y="2472266"/>
                  <a:pt x="1026583" y="2417233"/>
                </a:cubicBezTo>
                <a:cubicBezTo>
                  <a:pt x="1174750" y="2362200"/>
                  <a:pt x="1259416" y="2398183"/>
                  <a:pt x="1369483" y="2252133"/>
                </a:cubicBezTo>
                <a:cubicBezTo>
                  <a:pt x="1479550" y="2106083"/>
                  <a:pt x="1636183" y="1729316"/>
                  <a:pt x="1686983" y="1540933"/>
                </a:cubicBezTo>
                <a:cubicBezTo>
                  <a:pt x="1737783" y="1352550"/>
                  <a:pt x="1731433" y="1231900"/>
                  <a:pt x="1674283" y="1121833"/>
                </a:cubicBezTo>
                <a:cubicBezTo>
                  <a:pt x="1617133" y="1011766"/>
                  <a:pt x="1428750" y="982133"/>
                  <a:pt x="1344083" y="880533"/>
                </a:cubicBezTo>
                <a:cubicBezTo>
                  <a:pt x="1259416" y="778933"/>
                  <a:pt x="1189566" y="626533"/>
                  <a:pt x="1166283" y="512233"/>
                </a:cubicBezTo>
                <a:cubicBezTo>
                  <a:pt x="1143000" y="397933"/>
                  <a:pt x="1234016" y="275166"/>
                  <a:pt x="1204383" y="194733"/>
                </a:cubicBezTo>
                <a:cubicBezTo>
                  <a:pt x="1174750" y="114300"/>
                  <a:pt x="1066800" y="57150"/>
                  <a:pt x="988483" y="29633"/>
                </a:cubicBezTo>
                <a:cubicBezTo>
                  <a:pt x="910166" y="2116"/>
                  <a:pt x="817033" y="0"/>
                  <a:pt x="734483" y="29633"/>
                </a:cubicBezTo>
                <a:cubicBezTo>
                  <a:pt x="651933" y="59266"/>
                  <a:pt x="558800" y="167216"/>
                  <a:pt x="493183" y="207433"/>
                </a:cubicBezTo>
                <a:cubicBezTo>
                  <a:pt x="427566" y="247650"/>
                  <a:pt x="332316" y="211666"/>
                  <a:pt x="315383" y="258233"/>
                </a:cubicBezTo>
                <a:close/>
              </a:path>
            </a:pathLst>
          </a:custGeom>
          <a:noFill/>
          <a:ln w="25400">
            <a:solidFill>
              <a:srgbClr val="6600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469900" y="6066153"/>
            <a:ext cx="654050" cy="158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74133" y="6246812"/>
            <a:ext cx="654050" cy="158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69900" y="6426200"/>
            <a:ext cx="654050" cy="1588"/>
          </a:xfrm>
          <a:prstGeom prst="line">
            <a:avLst/>
          </a:prstGeom>
          <a:ln>
            <a:solidFill>
              <a:srgbClr val="652F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69900" y="6599553"/>
            <a:ext cx="654050" cy="1588"/>
          </a:xfrm>
          <a:prstGeom prst="line">
            <a:avLst/>
          </a:pr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69900" y="6778941"/>
            <a:ext cx="65405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-12700" y="5889941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10m</a:t>
            </a:r>
            <a:endParaRPr lang="en-US" sz="1300" dirty="0"/>
          </a:p>
        </p:txBody>
      </p:sp>
      <p:sp>
        <p:nvSpPr>
          <p:cNvPr id="37" name="TextBox 36"/>
          <p:cNvSpPr txBox="1"/>
          <p:nvPr/>
        </p:nvSpPr>
        <p:spPr>
          <a:xfrm>
            <a:off x="-12700" y="6067741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20m</a:t>
            </a:r>
            <a:endParaRPr lang="en-US" sz="1300" dirty="0"/>
          </a:p>
        </p:txBody>
      </p:sp>
      <p:sp>
        <p:nvSpPr>
          <p:cNvPr id="38" name="TextBox 37"/>
          <p:cNvSpPr txBox="1"/>
          <p:nvPr/>
        </p:nvSpPr>
        <p:spPr>
          <a:xfrm>
            <a:off x="-12700" y="6245541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30m</a:t>
            </a:r>
            <a:endParaRPr lang="en-US" sz="1300" dirty="0"/>
          </a:p>
        </p:txBody>
      </p:sp>
      <p:sp>
        <p:nvSpPr>
          <p:cNvPr id="39" name="TextBox 38"/>
          <p:cNvSpPr txBox="1"/>
          <p:nvPr/>
        </p:nvSpPr>
        <p:spPr>
          <a:xfrm>
            <a:off x="-12700" y="6423341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40m</a:t>
            </a:r>
            <a:endParaRPr lang="en-US" sz="1300" dirty="0"/>
          </a:p>
        </p:txBody>
      </p:sp>
      <p:sp>
        <p:nvSpPr>
          <p:cNvPr id="40" name="TextBox 39"/>
          <p:cNvSpPr txBox="1"/>
          <p:nvPr/>
        </p:nvSpPr>
        <p:spPr>
          <a:xfrm>
            <a:off x="-12700" y="6588441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50m</a:t>
            </a:r>
            <a:endParaRPr lang="en-US" sz="1300" dirty="0"/>
          </a:p>
        </p:txBody>
      </p:sp>
      <p:cxnSp>
        <p:nvCxnSpPr>
          <p:cNvPr id="42" name="Straight Connector 41"/>
          <p:cNvCxnSpPr/>
          <p:nvPr/>
        </p:nvCxnSpPr>
        <p:spPr>
          <a:xfrm rot="5400000">
            <a:off x="2889250" y="1644650"/>
            <a:ext cx="5168900" cy="2336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457700" y="5391056"/>
            <a:ext cx="312906" cy="36933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46900" y="165100"/>
            <a:ext cx="318229" cy="369332"/>
          </a:xfrm>
          <a:prstGeom prst="rect">
            <a:avLst/>
          </a:prstGeom>
          <a:solidFill>
            <a:schemeClr val="tx1">
              <a:alpha val="82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219200" y="5857873"/>
            <a:ext cx="72644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 smtClean="0"/>
              <a:t>Write down the elevation (height) of: The Shrieking Shack, </a:t>
            </a:r>
            <a:r>
              <a:rPr lang="en-US" sz="1400" dirty="0" err="1" smtClean="0"/>
              <a:t>Quidditch</a:t>
            </a:r>
            <a:r>
              <a:rPr lang="en-US" sz="1400" dirty="0" smtClean="0"/>
              <a:t> stadium, </a:t>
            </a:r>
            <a:r>
              <a:rPr lang="en-US" sz="1400" dirty="0" err="1" smtClean="0"/>
              <a:t>Hogsmeade</a:t>
            </a:r>
            <a:r>
              <a:rPr lang="en-US" sz="1400" dirty="0" smtClean="0"/>
              <a:t> Station, </a:t>
            </a:r>
            <a:r>
              <a:rPr lang="en-US" sz="1400" dirty="0" err="1" smtClean="0"/>
              <a:t>Whomping</a:t>
            </a:r>
            <a:r>
              <a:rPr lang="en-US" sz="1400" dirty="0" smtClean="0"/>
              <a:t> Willow, Gate House, Post office, Unicorn, Gawp, </a:t>
            </a:r>
            <a:r>
              <a:rPr lang="en-US" sz="1400" dirty="0" err="1" smtClean="0"/>
              <a:t>Hagrid’s</a:t>
            </a:r>
            <a:r>
              <a:rPr lang="en-US" sz="1400" dirty="0" smtClean="0"/>
              <a:t> Hut.</a:t>
            </a:r>
          </a:p>
          <a:p>
            <a:pPr marL="342900" indent="-342900">
              <a:buAutoNum type="arabicPeriod"/>
            </a:pPr>
            <a:r>
              <a:rPr lang="en-US" sz="1400" b="1" dirty="0" smtClean="0"/>
              <a:t>Rank</a:t>
            </a:r>
            <a:r>
              <a:rPr lang="en-US" sz="1400" dirty="0" smtClean="0"/>
              <a:t> them into order of elevation; highest to lowest.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96026" y="80857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2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2545323" y="470528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10m</a:t>
            </a:r>
            <a:endParaRPr lang="en-GB" sz="1400" dirty="0"/>
          </a:p>
        </p:txBody>
      </p:sp>
      <p:sp>
        <p:nvSpPr>
          <p:cNvPr id="41" name="TextBox 40"/>
          <p:cNvSpPr txBox="1"/>
          <p:nvPr/>
        </p:nvSpPr>
        <p:spPr>
          <a:xfrm rot="18568519">
            <a:off x="121920" y="1058142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10m</a:t>
            </a:r>
            <a:endParaRPr lang="en-GB" sz="1400" dirty="0"/>
          </a:p>
        </p:txBody>
      </p:sp>
      <p:sp>
        <p:nvSpPr>
          <p:cNvPr id="44" name="TextBox 43"/>
          <p:cNvSpPr txBox="1"/>
          <p:nvPr/>
        </p:nvSpPr>
        <p:spPr>
          <a:xfrm rot="18332974">
            <a:off x="318135" y="1306611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2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45" name="TextBox 44"/>
          <p:cNvSpPr txBox="1"/>
          <p:nvPr/>
        </p:nvSpPr>
        <p:spPr>
          <a:xfrm rot="18832072">
            <a:off x="516890" y="1451827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30m</a:t>
            </a:r>
            <a:endParaRPr lang="en-GB" sz="1400" dirty="0"/>
          </a:p>
        </p:txBody>
      </p:sp>
      <p:sp>
        <p:nvSpPr>
          <p:cNvPr id="46" name="TextBox 45"/>
          <p:cNvSpPr txBox="1"/>
          <p:nvPr/>
        </p:nvSpPr>
        <p:spPr>
          <a:xfrm rot="3952945">
            <a:off x="1405890" y="585370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30m</a:t>
            </a:r>
            <a:endParaRPr lang="en-GB" sz="1400" dirty="0"/>
          </a:p>
        </p:txBody>
      </p:sp>
      <p:sp>
        <p:nvSpPr>
          <p:cNvPr id="47" name="TextBox 46"/>
          <p:cNvSpPr txBox="1"/>
          <p:nvPr/>
        </p:nvSpPr>
        <p:spPr>
          <a:xfrm rot="16790560">
            <a:off x="7504429" y="2526657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10m</a:t>
            </a:r>
            <a:endParaRPr lang="en-GB" sz="1400" dirty="0"/>
          </a:p>
        </p:txBody>
      </p:sp>
      <p:sp>
        <p:nvSpPr>
          <p:cNvPr id="48" name="TextBox 47"/>
          <p:cNvSpPr txBox="1"/>
          <p:nvPr/>
        </p:nvSpPr>
        <p:spPr>
          <a:xfrm rot="16724249">
            <a:off x="7106014" y="2340800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2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49" name="TextBox 48"/>
          <p:cNvSpPr txBox="1"/>
          <p:nvPr/>
        </p:nvSpPr>
        <p:spPr>
          <a:xfrm rot="17009178">
            <a:off x="6555592" y="2301022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30m</a:t>
            </a:r>
            <a:endParaRPr lang="en-GB" sz="1400" dirty="0"/>
          </a:p>
        </p:txBody>
      </p:sp>
      <p:sp>
        <p:nvSpPr>
          <p:cNvPr id="50" name="TextBox 49"/>
          <p:cNvSpPr txBox="1"/>
          <p:nvPr/>
        </p:nvSpPr>
        <p:spPr>
          <a:xfrm rot="17009178">
            <a:off x="6243261" y="2615133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4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51" name="TextBox 50"/>
          <p:cNvSpPr txBox="1"/>
          <p:nvPr/>
        </p:nvSpPr>
        <p:spPr>
          <a:xfrm rot="16724249">
            <a:off x="7723487" y="2916901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2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54" name="TextBox 53"/>
          <p:cNvSpPr txBox="1"/>
          <p:nvPr/>
        </p:nvSpPr>
        <p:spPr>
          <a:xfrm rot="16724249">
            <a:off x="8128138" y="2737026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30m</a:t>
            </a:r>
            <a:endParaRPr lang="en-GB" sz="1400" dirty="0"/>
          </a:p>
        </p:txBody>
      </p:sp>
      <p:sp>
        <p:nvSpPr>
          <p:cNvPr id="55" name="TextBox 54"/>
          <p:cNvSpPr txBox="1"/>
          <p:nvPr/>
        </p:nvSpPr>
        <p:spPr>
          <a:xfrm rot="16724249">
            <a:off x="8450718" y="1989237"/>
            <a:ext cx="547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4</a:t>
            </a:r>
            <a:r>
              <a:rPr lang="en-GB" sz="1400" dirty="0" smtClean="0"/>
              <a:t>0m</a:t>
            </a:r>
            <a:endParaRPr lang="en-GB" sz="1400" dirty="0"/>
          </a:p>
        </p:txBody>
      </p:sp>
      <p:sp>
        <p:nvSpPr>
          <p:cNvPr id="3" name="Rectangle 2"/>
          <p:cNvSpPr/>
          <p:nvPr/>
        </p:nvSpPr>
        <p:spPr>
          <a:xfrm>
            <a:off x="1409700" y="6537929"/>
            <a:ext cx="7670799" cy="30777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/>
              <a:t>Extension:</a:t>
            </a:r>
            <a:r>
              <a:rPr lang="en-GB" sz="1400" dirty="0"/>
              <a:t> What is the feature in the north-east of the map shown by the ‘V’ like contour lines.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1862"/>
          </a:xfrm>
        </p:spPr>
        <p:txBody>
          <a:bodyPr>
            <a:noAutofit/>
          </a:bodyPr>
          <a:lstStyle/>
          <a:p>
            <a:r>
              <a:rPr lang="en-US" sz="3000" dirty="0" smtClean="0"/>
              <a:t>Draw a profile of the line A-B on the Hogwarts map</a:t>
            </a:r>
            <a:endParaRPr lang="en-US" sz="3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 rot="3945265">
            <a:off x="3327400" y="2984500"/>
            <a:ext cx="2489200" cy="53086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1231900" y="1829594"/>
            <a:ext cx="511226" cy="3784600"/>
            <a:chOff x="1231900" y="1829594"/>
            <a:chExt cx="511226" cy="3784600"/>
          </a:xfrm>
        </p:grpSpPr>
        <p:cxnSp>
          <p:nvCxnSpPr>
            <p:cNvPr id="9" name="Straight Connector 8"/>
            <p:cNvCxnSpPr/>
            <p:nvPr/>
          </p:nvCxnSpPr>
          <p:spPr>
            <a:xfrm rot="5400000" flipH="1" flipV="1">
              <a:off x="-149968" y="3721100"/>
              <a:ext cx="37846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1244600" y="5003800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0800000">
              <a:off x="1231900" y="4381500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0800000">
              <a:off x="1231900" y="3771900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231900" y="3149600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1231900" y="2540000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 flipH="1">
            <a:off x="7452468" y="1855788"/>
            <a:ext cx="561232" cy="3784600"/>
            <a:chOff x="6941242" y="1855788"/>
            <a:chExt cx="511226" cy="3784600"/>
          </a:xfrm>
        </p:grpSpPr>
        <p:cxnSp>
          <p:nvCxnSpPr>
            <p:cNvPr id="16" name="Straight Connector 15"/>
            <p:cNvCxnSpPr/>
            <p:nvPr/>
          </p:nvCxnSpPr>
          <p:spPr>
            <a:xfrm rot="5400000" flipH="1" flipV="1">
              <a:off x="5559374" y="3747294"/>
              <a:ext cx="37846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6953942" y="5029994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6941242" y="4407694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0800000">
              <a:off x="6941242" y="3798094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0800000">
              <a:off x="6941242" y="3175794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0800000">
              <a:off x="6941242" y="2566194"/>
              <a:ext cx="49693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745067" y="23938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50m</a:t>
            </a:r>
            <a:endParaRPr lang="en-US" sz="1300" dirty="0"/>
          </a:p>
        </p:txBody>
      </p:sp>
      <p:sp>
        <p:nvSpPr>
          <p:cNvPr id="25" name="TextBox 24"/>
          <p:cNvSpPr txBox="1"/>
          <p:nvPr/>
        </p:nvSpPr>
        <p:spPr>
          <a:xfrm>
            <a:off x="745067" y="30034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40m</a:t>
            </a:r>
            <a:endParaRPr lang="en-US" sz="1300" dirty="0"/>
          </a:p>
        </p:txBody>
      </p:sp>
      <p:sp>
        <p:nvSpPr>
          <p:cNvPr id="26" name="TextBox 25"/>
          <p:cNvSpPr txBox="1"/>
          <p:nvPr/>
        </p:nvSpPr>
        <p:spPr>
          <a:xfrm>
            <a:off x="757768" y="36257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30m</a:t>
            </a:r>
            <a:endParaRPr lang="en-US" sz="1300" dirty="0"/>
          </a:p>
        </p:txBody>
      </p:sp>
      <p:sp>
        <p:nvSpPr>
          <p:cNvPr id="27" name="TextBox 26"/>
          <p:cNvSpPr txBox="1"/>
          <p:nvPr/>
        </p:nvSpPr>
        <p:spPr>
          <a:xfrm>
            <a:off x="757768" y="42353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20m</a:t>
            </a:r>
            <a:endParaRPr lang="en-US" sz="1300" dirty="0"/>
          </a:p>
        </p:txBody>
      </p:sp>
      <p:sp>
        <p:nvSpPr>
          <p:cNvPr id="28" name="TextBox 27"/>
          <p:cNvSpPr txBox="1"/>
          <p:nvPr/>
        </p:nvSpPr>
        <p:spPr>
          <a:xfrm>
            <a:off x="757768" y="48576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10m</a:t>
            </a:r>
            <a:endParaRPr lang="en-US" sz="1300" dirty="0"/>
          </a:p>
        </p:txBody>
      </p:sp>
      <p:sp>
        <p:nvSpPr>
          <p:cNvPr id="29" name="TextBox 28"/>
          <p:cNvSpPr txBox="1"/>
          <p:nvPr/>
        </p:nvSpPr>
        <p:spPr>
          <a:xfrm>
            <a:off x="757768" y="5468000"/>
            <a:ext cx="40233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0m</a:t>
            </a:r>
            <a:endParaRPr lang="en-US" sz="1300" dirty="0"/>
          </a:p>
        </p:txBody>
      </p:sp>
      <p:cxnSp>
        <p:nvCxnSpPr>
          <p:cNvPr id="31" name="Straight Connector 30"/>
          <p:cNvCxnSpPr/>
          <p:nvPr/>
        </p:nvCxnSpPr>
        <p:spPr>
          <a:xfrm rot="10800000">
            <a:off x="1244600" y="5614194"/>
            <a:ext cx="4842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10800000">
            <a:off x="7477868" y="5626100"/>
            <a:ext cx="484238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013700" y="23938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50m</a:t>
            </a:r>
            <a:endParaRPr lang="en-US" sz="1300" dirty="0"/>
          </a:p>
        </p:txBody>
      </p:sp>
      <p:sp>
        <p:nvSpPr>
          <p:cNvPr id="34" name="TextBox 33"/>
          <p:cNvSpPr txBox="1"/>
          <p:nvPr/>
        </p:nvSpPr>
        <p:spPr>
          <a:xfrm>
            <a:off x="8013700" y="30034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40m</a:t>
            </a:r>
            <a:endParaRPr lang="en-US" sz="1300" dirty="0"/>
          </a:p>
        </p:txBody>
      </p:sp>
      <p:sp>
        <p:nvSpPr>
          <p:cNvPr id="35" name="TextBox 34"/>
          <p:cNvSpPr txBox="1"/>
          <p:nvPr/>
        </p:nvSpPr>
        <p:spPr>
          <a:xfrm>
            <a:off x="8026401" y="36257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30m</a:t>
            </a:r>
            <a:endParaRPr lang="en-US" sz="1300" dirty="0"/>
          </a:p>
        </p:txBody>
      </p:sp>
      <p:sp>
        <p:nvSpPr>
          <p:cNvPr id="36" name="TextBox 35"/>
          <p:cNvSpPr txBox="1"/>
          <p:nvPr/>
        </p:nvSpPr>
        <p:spPr>
          <a:xfrm>
            <a:off x="8026401" y="42353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20m</a:t>
            </a:r>
            <a:endParaRPr lang="en-US" sz="1300" dirty="0"/>
          </a:p>
        </p:txBody>
      </p:sp>
      <p:sp>
        <p:nvSpPr>
          <p:cNvPr id="37" name="TextBox 36"/>
          <p:cNvSpPr txBox="1"/>
          <p:nvPr/>
        </p:nvSpPr>
        <p:spPr>
          <a:xfrm>
            <a:off x="8026401" y="4857606"/>
            <a:ext cx="4868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10m</a:t>
            </a:r>
            <a:endParaRPr lang="en-US" sz="1300" dirty="0"/>
          </a:p>
        </p:txBody>
      </p:sp>
      <p:sp>
        <p:nvSpPr>
          <p:cNvPr id="38" name="TextBox 37"/>
          <p:cNvSpPr txBox="1"/>
          <p:nvPr/>
        </p:nvSpPr>
        <p:spPr>
          <a:xfrm>
            <a:off x="8026401" y="5468000"/>
            <a:ext cx="40233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smtClean="0"/>
              <a:t>0m</a:t>
            </a:r>
            <a:endParaRPr lang="en-US" sz="1300" dirty="0"/>
          </a:p>
        </p:txBody>
      </p:sp>
      <p:sp>
        <p:nvSpPr>
          <p:cNvPr id="39" name="TextBox 38"/>
          <p:cNvSpPr txBox="1"/>
          <p:nvPr/>
        </p:nvSpPr>
        <p:spPr>
          <a:xfrm>
            <a:off x="457200" y="6083300"/>
            <a:ext cx="5446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Draw on the Hogwarts castle and the </a:t>
            </a:r>
            <a:r>
              <a:rPr lang="en-US" dirty="0" err="1" smtClean="0"/>
              <a:t>Quidditch</a:t>
            </a:r>
            <a:r>
              <a:rPr lang="en-US" dirty="0" smtClean="0"/>
              <a:t> stadium.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962150" y="5614194"/>
            <a:ext cx="0" cy="33304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390775" y="5608639"/>
            <a:ext cx="0" cy="33859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372100" y="5606257"/>
            <a:ext cx="0" cy="3409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724650" y="5608639"/>
            <a:ext cx="0" cy="33859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2171700" y="5606257"/>
            <a:ext cx="0" cy="340979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010275" y="5607050"/>
            <a:ext cx="0" cy="34018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2505075" y="5614194"/>
            <a:ext cx="0" cy="333042"/>
          </a:xfrm>
          <a:prstGeom prst="line">
            <a:avLst/>
          </a:prstGeom>
          <a:ln>
            <a:solidFill>
              <a:srgbClr val="652F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305425" y="5614194"/>
            <a:ext cx="0" cy="333042"/>
          </a:xfrm>
          <a:prstGeom prst="line">
            <a:avLst/>
          </a:prstGeom>
          <a:ln>
            <a:solidFill>
              <a:srgbClr val="652F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7029450" y="5618164"/>
            <a:ext cx="0" cy="329072"/>
          </a:xfrm>
          <a:prstGeom prst="line">
            <a:avLst/>
          </a:prstGeom>
          <a:ln>
            <a:solidFill>
              <a:srgbClr val="652F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657475" y="5608640"/>
            <a:ext cx="0" cy="338596"/>
          </a:xfrm>
          <a:prstGeom prst="line">
            <a:avLst/>
          </a:pr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5200650" y="5618165"/>
            <a:ext cx="0" cy="329071"/>
          </a:xfrm>
          <a:prstGeom prst="line">
            <a:avLst/>
          </a:pr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7334250" y="5618165"/>
            <a:ext cx="0" cy="329071"/>
          </a:xfrm>
          <a:prstGeom prst="line">
            <a:avLst/>
          </a:prstGeom>
          <a:ln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516</Words>
  <Application>Microsoft Office PowerPoint</Application>
  <PresentationFormat>On-screen Show (4:3)</PresentationFormat>
  <Paragraphs>107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Comic Sans MS</vt:lpstr>
      <vt:lpstr>Office Theme</vt:lpstr>
      <vt:lpstr>PowerPoint Presentation</vt:lpstr>
      <vt:lpstr>PowerPoint Presentation</vt:lpstr>
      <vt:lpstr>PowerPoint Presentation</vt:lpstr>
      <vt:lpstr>Write the 6 figure grid references for the following places on the Hogwarts map</vt:lpstr>
      <vt:lpstr>PowerPoint Presentation</vt:lpstr>
      <vt:lpstr>Contour Lines – Lines on a map that join places of the same height</vt:lpstr>
      <vt:lpstr>PowerPoint Presentation</vt:lpstr>
      <vt:lpstr>PowerPoint Presentation</vt:lpstr>
      <vt:lpstr>Draw a profile of the line A-B on the Hogwarts map</vt:lpstr>
      <vt:lpstr>Complete the OS map contour activity sheet</vt:lpstr>
      <vt:lpstr>THE HOT SEAT!</vt:lpstr>
      <vt:lpstr>On a post-it note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Hogwarts Contour Mapping</dc:title>
  <dc:creator>Robert Frost</dc:creator>
  <cp:lastModifiedBy>Rebecca Donavon</cp:lastModifiedBy>
  <cp:revision>59</cp:revision>
  <cp:lastPrinted>2012-06-27T11:20:33Z</cp:lastPrinted>
  <dcterms:created xsi:type="dcterms:W3CDTF">2013-05-12T18:00:49Z</dcterms:created>
  <dcterms:modified xsi:type="dcterms:W3CDTF">2017-08-02T12:46:01Z</dcterms:modified>
</cp:coreProperties>
</file>

<file path=docProps/thumbnail.jpeg>
</file>